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h/ZUaA3D4miCrVwuxizO7luDhs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4" d="100"/>
          <a:sy n="124" d="100"/>
        </p:scale>
        <p:origin x="1224" y="10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notesMaster" Target="notesMasters/notesMaster1.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pono.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 name="Google Shape;5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90734cb778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90734cb778_0_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program is based on the whole child whole community child model. As you can see our efforts around asthma overlap some of the goals of the HHSP 2030 in areas outside education- however in the interest of time I will just be briefly discussing how our efforts have meet the goals of the education sector objectives. </a:t>
            </a:r>
            <a:endParaRPr/>
          </a:p>
        </p:txBody>
      </p:sp>
      <p:sp>
        <p:nvSpPr>
          <p:cNvPr id="210" name="Google Shape;210;g290734cb778_0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8fed5fcb97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8fed5fcb97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8fed5fcb97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8d1aa5e302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8d1aa5e302_0_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we all know time is one of the most valuable assets we have and there is never enough of it. Our staff are based in one school but cover multiple schools within a complex. There are many competing priorities in caring for acute illness, managing children with complex medical and social concerns and educating and supporting those who need it. </a:t>
            </a:r>
            <a:endParaRPr/>
          </a:p>
          <a:p>
            <a:pPr marL="0" lvl="0" indent="0" algn="l" rtl="0">
              <a:spcBef>
                <a:spcPts val="0"/>
              </a:spcBef>
              <a:spcAft>
                <a:spcPts val="0"/>
              </a:spcAft>
              <a:buNone/>
            </a:pPr>
            <a:endParaRPr/>
          </a:p>
          <a:p>
            <a:pPr marL="0" lvl="0" indent="0" algn="l" rtl="0">
              <a:spcBef>
                <a:spcPts val="0"/>
              </a:spcBef>
              <a:spcAft>
                <a:spcPts val="0"/>
              </a:spcAft>
              <a:buNone/>
            </a:pPr>
            <a:r>
              <a:rPr lang="en-US"/>
              <a:t>Not every school has an HK staff member or asthma champion. </a:t>
            </a:r>
            <a:endParaRPr/>
          </a:p>
          <a:p>
            <a:pPr marL="0" lvl="0" indent="0" algn="l" rtl="0">
              <a:spcBef>
                <a:spcPts val="0"/>
              </a:spcBef>
              <a:spcAft>
                <a:spcPts val="0"/>
              </a:spcAft>
              <a:buNone/>
            </a:pPr>
            <a:endParaRPr/>
          </a:p>
          <a:p>
            <a:pPr marL="0" lvl="0" indent="0" algn="l" rtl="0">
              <a:spcBef>
                <a:spcPts val="0"/>
              </a:spcBef>
              <a:spcAft>
                <a:spcPts val="0"/>
              </a:spcAft>
              <a:buNone/>
            </a:pPr>
            <a:r>
              <a:rPr lang="en-US"/>
              <a:t>The priority of schools is education, which means all the other conflicting priorities come secondary. The pandemic increased the public's awareness about the importance of health conditions and how much they impact us outside of traditional healthcare. </a:t>
            </a:r>
            <a:endParaRPr/>
          </a:p>
          <a:p>
            <a:pPr marL="0" lvl="0" indent="0" algn="l" rtl="0">
              <a:spcBef>
                <a:spcPts val="0"/>
              </a:spcBef>
              <a:spcAft>
                <a:spcPts val="0"/>
              </a:spcAft>
              <a:buNone/>
            </a:pPr>
            <a:endParaRPr/>
          </a:p>
          <a:p>
            <a:pPr marL="0" lvl="0" indent="0" algn="l" rtl="0">
              <a:spcBef>
                <a:spcPts val="0"/>
              </a:spcBef>
              <a:spcAft>
                <a:spcPts val="0"/>
              </a:spcAft>
              <a:buNone/>
            </a:pPr>
            <a:r>
              <a:rPr lang="en-US"/>
              <a:t>Our statewide school system is very diverse, not just in the population that attends the schools but also their locations and challenges. For example the barrier in Honolulu may be on days like last week when the trades die and we have an urban layer of pollution causing asthmatics to have unsafe air. On our neighbor islands it may be the access to primary care and specialists to help accurately treat and manage symptoms.</a:t>
            </a:r>
            <a:endParaRPr/>
          </a:p>
        </p:txBody>
      </p:sp>
      <p:sp>
        <p:nvSpPr>
          <p:cNvPr id="231" name="Google Shape;231;g28d1aa5e302_0_11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90734cb778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90734cb778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g290734cb778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8d1aa5e302_0_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8d1aa5e302_0_1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g28d1aa5e302_0_1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7c175d8b9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g27c175d8b9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 name="Google Shape;60;g27c175d8b9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8d1aa5e302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8d1aa5e302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g28d1aa5e302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8d1aa5e302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28d1aa5e302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0734cb77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90734cb77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six services are the ones that surrounded the heart in the earlier framework. These are the additional services that HK can provide to schools. </a:t>
            </a:r>
            <a:endParaRPr/>
          </a:p>
        </p:txBody>
      </p:sp>
      <p:sp>
        <p:nvSpPr>
          <p:cNvPr id="149" name="Google Shape;149;g290734cb778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c175d8b90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27c175d8b90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presentation by the EPA was a 2 hour training session for our health tech’s and school health aides and helped to dispel common myths around asthma, discuss the role of schools in prevention and give the staff tools to use to talk to students and parents about clean air and asthma. </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100"/>
              <a:buFont typeface="Arial"/>
              <a:buNone/>
            </a:pPr>
            <a:r>
              <a:rPr lang="en-US"/>
              <a:t>As part of this training HT’s and SHA’s are working with schools to implement their air quality flag program, distribute coloring books about asthma and also helping schools with evaluating their environments and helping to mitigate triggers that can contribute to asthma flares. For example- understanding the role dust and cleaning products may plain in triggering symptoms. Helping staff understand the need of students to recognize when the grass is being cut or it is an especially hot day and they may need to take their preventative measures before PE.</a:t>
            </a:r>
            <a:endParaRPr/>
          </a:p>
        </p:txBody>
      </p:sp>
      <p:sp>
        <p:nvSpPr>
          <p:cNvPr id="180" name="Google Shape;180;g27c175d8b90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8fed5fcb9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8fed5fcb9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Courtney to talk about the flag program at </a:t>
            </a:r>
            <a:r>
              <a:rPr lang="en-US">
                <a:uFill>
                  <a:noFill/>
                </a:uFill>
                <a:hlinkClick r:id="rId3"/>
              </a:rPr>
              <a:t>Nānāikapono Elementary School</a:t>
            </a:r>
            <a:endParaRPr/>
          </a:p>
        </p:txBody>
      </p:sp>
      <p:sp>
        <p:nvSpPr>
          <p:cNvPr id="187" name="Google Shape;187;g28fed5fcb97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8d1aa5e302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8d1aa5e302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Courtney- here is where I may have you help me discuss the role of teaching and treatment at schools. </a:t>
            </a:r>
            <a:endParaRPr/>
          </a:p>
        </p:txBody>
      </p:sp>
      <p:sp>
        <p:nvSpPr>
          <p:cNvPr id="193" name="Google Shape;193;g28d1aa5e302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8fed5fcb97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8fed5fcb9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You may have seen some of the posters when out and about at Pearlridge or Ala Moana. They were designed to catch your attention!</a:t>
            </a:r>
            <a:endParaRPr/>
          </a:p>
          <a:p>
            <a:pPr marL="0" lvl="0" indent="0" algn="l" rtl="0">
              <a:spcBef>
                <a:spcPts val="0"/>
              </a:spcBef>
              <a:spcAft>
                <a:spcPts val="0"/>
              </a:spcAft>
              <a:buNone/>
            </a:pPr>
            <a:endParaRPr/>
          </a:p>
          <a:p>
            <a:pPr marL="0" lvl="0" indent="0" algn="l" rtl="0">
              <a:spcBef>
                <a:spcPts val="0"/>
              </a:spcBef>
              <a:spcAft>
                <a:spcPts val="0"/>
              </a:spcAft>
              <a:buNone/>
            </a:pPr>
            <a:r>
              <a:rPr lang="en-US"/>
              <a:t>Jordan from DOH and myself did multiple on air and recorded radio interviews as well as a televised spot to discuss the importance of asthma awareness, proper diagnosis and management. </a:t>
            </a:r>
            <a:endParaRPr/>
          </a:p>
        </p:txBody>
      </p:sp>
      <p:sp>
        <p:nvSpPr>
          <p:cNvPr id="201" name="Google Shape;201;g28fed5fcb97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3" descr="C:\Users\dlyamamo.SONADH\Desktop\Powerpoint_Lines.jpg"/>
          <p:cNvPicPr preferRelativeResize="0"/>
          <p:nvPr/>
        </p:nvPicPr>
        <p:blipFill rotWithShape="1">
          <a:blip r:embed="rId2">
            <a:alphaModFix/>
          </a:blip>
          <a:srcRect/>
          <a:stretch/>
        </p:blipFill>
        <p:spPr>
          <a:xfrm>
            <a:off x="-2" y="-1"/>
            <a:ext cx="9151089" cy="6863318"/>
          </a:xfrm>
          <a:prstGeom prst="rect">
            <a:avLst/>
          </a:prstGeom>
          <a:noFill/>
          <a:ln>
            <a:noFill/>
          </a:ln>
        </p:spPr>
      </p:pic>
      <p:sp>
        <p:nvSpPr>
          <p:cNvPr id="17" name="Google Shape;17;p3"/>
          <p:cNvSpPr/>
          <p:nvPr/>
        </p:nvSpPr>
        <p:spPr>
          <a:xfrm>
            <a:off x="-2" y="4664147"/>
            <a:ext cx="9151089" cy="0"/>
          </a:xfrm>
          <a:prstGeom prst="rtTriangle">
            <a:avLst/>
          </a:prstGeom>
          <a:gradFill>
            <a:gsLst>
              <a:gs pos="0">
                <a:srgbClr val="4E4E4E"/>
              </a:gs>
              <a:gs pos="55000">
                <a:srgbClr val="929292"/>
              </a:gs>
              <a:gs pos="100000">
                <a:srgbClr val="4E4E4E"/>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3"/>
          <p:cNvSpPr txBox="1">
            <a:spLocks noGrp="1"/>
          </p:cNvSpPr>
          <p:nvPr>
            <p:ph type="ctrTitle"/>
          </p:nvPr>
        </p:nvSpPr>
        <p:spPr>
          <a:xfrm>
            <a:off x="685800" y="1752601"/>
            <a:ext cx="7772400" cy="1829761"/>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lt1"/>
              </a:buClr>
              <a:buSzPts val="4800"/>
              <a:buFont typeface="Cambria"/>
              <a:buNone/>
              <a:defRPr sz="48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subTitle" idx="1"/>
          </p:nvPr>
        </p:nvSpPr>
        <p:spPr>
          <a:xfrm>
            <a:off x="685800" y="3611607"/>
            <a:ext cx="7772400" cy="1199704"/>
          </a:xfrm>
          <a:prstGeom prst="rect">
            <a:avLst/>
          </a:prstGeom>
          <a:noFill/>
          <a:ln>
            <a:noFill/>
          </a:ln>
        </p:spPr>
        <p:txBody>
          <a:bodyPr spcFirstLastPara="1" wrap="square" lIns="45700" tIns="45700" rIns="45700" bIns="45700" anchor="t" anchorCtr="0">
            <a:normAutofit/>
          </a:bodyPr>
          <a:lstStyle>
            <a:lvl1pPr marR="64008" lvl="0" algn="r">
              <a:lnSpc>
                <a:spcPct val="100000"/>
              </a:lnSpc>
              <a:spcBef>
                <a:spcPts val="400"/>
              </a:spcBef>
              <a:spcAft>
                <a:spcPts val="0"/>
              </a:spcAft>
              <a:buSzPts val="2700"/>
              <a:buNone/>
              <a:defRPr>
                <a:solidFill>
                  <a:schemeClr val="lt1"/>
                </a:solidFill>
              </a:defRPr>
            </a:lvl1pPr>
            <a:lvl2pPr lvl="1" algn="ctr">
              <a:lnSpc>
                <a:spcPct val="100000"/>
              </a:lnSpc>
              <a:spcBef>
                <a:spcPts val="324"/>
              </a:spcBef>
              <a:spcAft>
                <a:spcPts val="0"/>
              </a:spcAft>
              <a:buSzPts val="1620"/>
              <a:buNone/>
              <a:defRPr/>
            </a:lvl2pPr>
            <a:lvl3pPr lvl="2" algn="ctr">
              <a:lnSpc>
                <a:spcPct val="100000"/>
              </a:lnSpc>
              <a:spcBef>
                <a:spcPts val="350"/>
              </a:spcBef>
              <a:spcAft>
                <a:spcPts val="0"/>
              </a:spcAft>
              <a:buSzPts val="1440"/>
              <a:buNone/>
              <a:defRPr/>
            </a:lvl3pPr>
            <a:lvl4pPr lvl="3" algn="ctr">
              <a:lnSpc>
                <a:spcPct val="100000"/>
              </a:lnSpc>
              <a:spcBef>
                <a:spcPts val="350"/>
              </a:spcBef>
              <a:spcAft>
                <a:spcPts val="0"/>
              </a:spcAft>
              <a:buSzPts val="1440"/>
              <a:buNone/>
              <a:defRPr/>
            </a:lvl4pPr>
            <a:lvl5pPr lvl="4" algn="ctr">
              <a:lnSpc>
                <a:spcPct val="100000"/>
              </a:lnSpc>
              <a:spcBef>
                <a:spcPts val="350"/>
              </a:spcBef>
              <a:spcAft>
                <a:spcPts val="0"/>
              </a:spcAft>
              <a:buSzPts val="1440"/>
              <a:buNone/>
              <a:defRPr/>
            </a:lvl5pPr>
            <a:lvl6pPr lvl="5" algn="ctr">
              <a:lnSpc>
                <a:spcPct val="100000"/>
              </a:lnSpc>
              <a:spcBef>
                <a:spcPts val="350"/>
              </a:spcBef>
              <a:spcAft>
                <a:spcPts val="0"/>
              </a:spcAft>
              <a:buSzPts val="1800"/>
              <a:buNone/>
              <a:defRPr/>
            </a:lvl6pPr>
            <a:lvl7pPr lvl="6" algn="ctr">
              <a:lnSpc>
                <a:spcPct val="100000"/>
              </a:lnSpc>
              <a:spcBef>
                <a:spcPts val="350"/>
              </a:spcBef>
              <a:spcAft>
                <a:spcPts val="0"/>
              </a:spcAft>
              <a:buSzPts val="1800"/>
              <a:buNone/>
              <a:defRPr/>
            </a:lvl7pPr>
            <a:lvl8pPr lvl="7" algn="ctr">
              <a:lnSpc>
                <a:spcPct val="100000"/>
              </a:lnSpc>
              <a:spcBef>
                <a:spcPts val="350"/>
              </a:spcBef>
              <a:spcAft>
                <a:spcPts val="0"/>
              </a:spcAft>
              <a:buSzPts val="1800"/>
              <a:buNone/>
              <a:defRPr/>
            </a:lvl8pPr>
            <a:lvl9pPr lvl="8" algn="ctr">
              <a:lnSpc>
                <a:spcPct val="100000"/>
              </a:lnSpc>
              <a:spcBef>
                <a:spcPts val="350"/>
              </a:spcBef>
              <a:spcAft>
                <a:spcPts val="0"/>
              </a:spcAft>
              <a:buSzPts val="1800"/>
              <a:buNone/>
              <a:defRPr/>
            </a:lvl9pPr>
          </a:lstStyle>
          <a:p>
            <a:endParaRPr/>
          </a:p>
        </p:txBody>
      </p:sp>
      <p:pic>
        <p:nvPicPr>
          <p:cNvPr id="20" name="Google Shape;20;p3" descr="Text&#10;&#10;Description automatically generated"/>
          <p:cNvPicPr preferRelativeResize="0"/>
          <p:nvPr/>
        </p:nvPicPr>
        <p:blipFill rotWithShape="1">
          <a:blip r:embed="rId3">
            <a:alphaModFix/>
          </a:blip>
          <a:srcRect/>
          <a:stretch/>
        </p:blipFill>
        <p:spPr>
          <a:xfrm>
            <a:off x="4398837" y="5581745"/>
            <a:ext cx="2730712" cy="1045178"/>
          </a:xfrm>
          <a:prstGeom prst="rect">
            <a:avLst/>
          </a:prstGeom>
          <a:noFill/>
          <a:ln>
            <a:noFill/>
          </a:ln>
        </p:spPr>
      </p:pic>
      <p:pic>
        <p:nvPicPr>
          <p:cNvPr id="21" name="Google Shape;21;p3" descr="A picture containing text, sign&#10;&#10;Description automatically generated"/>
          <p:cNvPicPr preferRelativeResize="0"/>
          <p:nvPr/>
        </p:nvPicPr>
        <p:blipFill rotWithShape="1">
          <a:blip r:embed="rId4">
            <a:alphaModFix/>
          </a:blip>
          <a:srcRect/>
          <a:stretch/>
        </p:blipFill>
        <p:spPr>
          <a:xfrm>
            <a:off x="3085107" y="5660902"/>
            <a:ext cx="994149" cy="994149"/>
          </a:xfrm>
          <a:prstGeom prst="rect">
            <a:avLst/>
          </a:prstGeom>
          <a:noFill/>
          <a:ln>
            <a:noFill/>
          </a:ln>
        </p:spPr>
      </p:pic>
      <p:pic>
        <p:nvPicPr>
          <p:cNvPr id="22" name="Google Shape;22;p3" descr="Text&#10;&#10;Description automatically generated"/>
          <p:cNvPicPr preferRelativeResize="0"/>
          <p:nvPr/>
        </p:nvPicPr>
        <p:blipFill rotWithShape="1">
          <a:blip r:embed="rId5">
            <a:alphaModFix/>
          </a:blip>
          <a:srcRect b="26111"/>
          <a:stretch/>
        </p:blipFill>
        <p:spPr>
          <a:xfrm>
            <a:off x="472440" y="6271068"/>
            <a:ext cx="2293087" cy="419927"/>
          </a:xfrm>
          <a:prstGeom prst="rect">
            <a:avLst/>
          </a:prstGeom>
          <a:noFill/>
          <a:ln>
            <a:noFill/>
          </a:ln>
        </p:spPr>
      </p:pic>
      <p:pic>
        <p:nvPicPr>
          <p:cNvPr id="23" name="Google Shape;23;p3" descr="C:\Users\dlyamamo.SONADH\Desktop\DOElogo.png"/>
          <p:cNvPicPr preferRelativeResize="0"/>
          <p:nvPr/>
        </p:nvPicPr>
        <p:blipFill rotWithShape="1">
          <a:blip r:embed="rId6">
            <a:alphaModFix/>
          </a:blip>
          <a:srcRect/>
          <a:stretch/>
        </p:blipFill>
        <p:spPr>
          <a:xfrm>
            <a:off x="7469851" y="5624937"/>
            <a:ext cx="1003731" cy="10037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
          <p:cNvSpPr txBox="1">
            <a:spLocks noGrp="1"/>
          </p:cNvSpPr>
          <p:nvPr>
            <p:ph type="body" idx="1"/>
          </p:nvPr>
        </p:nvSpPr>
        <p:spPr>
          <a:xfrm>
            <a:off x="457200" y="1481328"/>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00"/>
              </a:spcBef>
              <a:spcAft>
                <a:spcPts val="0"/>
              </a:spcAft>
              <a:buSzPts val="1800"/>
              <a:buChar char="•"/>
              <a:defRPr/>
            </a:lvl1pPr>
            <a:lvl2pPr marL="914400" lvl="1" indent="-331469" algn="l">
              <a:lnSpc>
                <a:spcPct val="100000"/>
              </a:lnSpc>
              <a:spcBef>
                <a:spcPts val="324"/>
              </a:spcBef>
              <a:spcAft>
                <a:spcPts val="0"/>
              </a:spcAft>
              <a:buSzPts val="1620"/>
              <a:buChar char="•"/>
              <a:defRPr/>
            </a:lvl2pPr>
            <a:lvl3pPr marL="1371600" lvl="2" indent="-320039" algn="l">
              <a:lnSpc>
                <a:spcPct val="100000"/>
              </a:lnSpc>
              <a:spcBef>
                <a:spcPts val="350"/>
              </a:spcBef>
              <a:spcAft>
                <a:spcPts val="0"/>
              </a:spcAft>
              <a:buSzPts val="1440"/>
              <a:buChar char="•"/>
              <a:defRPr/>
            </a:lvl3pPr>
            <a:lvl4pPr marL="1828800" lvl="3" indent="-320039" algn="l">
              <a:lnSpc>
                <a:spcPct val="100000"/>
              </a:lnSpc>
              <a:spcBef>
                <a:spcPts val="350"/>
              </a:spcBef>
              <a:spcAft>
                <a:spcPts val="0"/>
              </a:spcAft>
              <a:buSzPts val="1440"/>
              <a:buChar char="•"/>
              <a:defRPr/>
            </a:lvl4pPr>
            <a:lvl5pPr marL="2286000" lvl="4" indent="-320039" algn="l">
              <a:lnSpc>
                <a:spcPct val="100000"/>
              </a:lnSpc>
              <a:spcBef>
                <a:spcPts val="350"/>
              </a:spcBef>
              <a:spcAft>
                <a:spcPts val="0"/>
              </a:spcAft>
              <a:buSzPts val="144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722376" y="1059712"/>
            <a:ext cx="7772400" cy="1828800"/>
          </a:xfrm>
          <a:prstGeom prst="rect">
            <a:avLst/>
          </a:prstGeom>
          <a:noFill/>
          <a:ln>
            <a:noFill/>
          </a:ln>
        </p:spPr>
        <p:txBody>
          <a:bodyPr spcFirstLastPara="1" wrap="square" lIns="91425" tIns="45700" rIns="91425" bIns="45700" anchor="b" anchorCtr="0">
            <a:normAutofit/>
          </a:bodyPr>
          <a:lstStyle>
            <a:lvl1pPr lvl="0" algn="r">
              <a:lnSpc>
                <a:spcPct val="100000"/>
              </a:lnSpc>
              <a:spcBef>
                <a:spcPts val="0"/>
              </a:spcBef>
              <a:spcAft>
                <a:spcPts val="0"/>
              </a:spcAft>
              <a:buClr>
                <a:schemeClr val="dk2"/>
              </a:buClr>
              <a:buSzPts val="4800"/>
              <a:buFont typeface="Cambria"/>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body" idx="1"/>
          </p:nvPr>
        </p:nvSpPr>
        <p:spPr>
          <a:xfrm>
            <a:off x="3922713" y="2931712"/>
            <a:ext cx="4572000" cy="1454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00"/>
              </a:spcBef>
              <a:spcAft>
                <a:spcPts val="0"/>
              </a:spcAft>
              <a:buSzPts val="2300"/>
              <a:buNone/>
              <a:defRPr sz="2300">
                <a:solidFill>
                  <a:schemeClr val="dk1"/>
                </a:solidFill>
              </a:defRPr>
            </a:lvl1pPr>
            <a:lvl2pPr marL="914400" lvl="1" indent="-228600" algn="l">
              <a:lnSpc>
                <a:spcPct val="100000"/>
              </a:lnSpc>
              <a:spcBef>
                <a:spcPts val="324"/>
              </a:spcBef>
              <a:spcAft>
                <a:spcPts val="0"/>
              </a:spcAft>
              <a:buSzPts val="1620"/>
              <a:buNone/>
              <a:defRPr sz="1800">
                <a:solidFill>
                  <a:srgbClr val="888888"/>
                </a:solidFill>
              </a:defRPr>
            </a:lvl2pPr>
            <a:lvl3pPr marL="1371600" lvl="2" indent="-228600" algn="l">
              <a:lnSpc>
                <a:spcPct val="100000"/>
              </a:lnSpc>
              <a:spcBef>
                <a:spcPts val="350"/>
              </a:spcBef>
              <a:spcAft>
                <a:spcPts val="0"/>
              </a:spcAft>
              <a:buSzPts val="1280"/>
              <a:buNone/>
              <a:defRPr sz="1600">
                <a:solidFill>
                  <a:srgbClr val="888888"/>
                </a:solidFill>
              </a:defRPr>
            </a:lvl3pPr>
            <a:lvl4pPr marL="1828800" lvl="3" indent="-228600" algn="l">
              <a:lnSpc>
                <a:spcPct val="100000"/>
              </a:lnSpc>
              <a:spcBef>
                <a:spcPts val="350"/>
              </a:spcBef>
              <a:spcAft>
                <a:spcPts val="0"/>
              </a:spcAft>
              <a:buSzPts val="1120"/>
              <a:buNone/>
              <a:defRPr sz="1400">
                <a:solidFill>
                  <a:srgbClr val="888888"/>
                </a:solidFill>
              </a:defRPr>
            </a:lvl4pPr>
            <a:lvl5pPr marL="2286000" lvl="4" indent="-228600" algn="l">
              <a:lnSpc>
                <a:spcPct val="100000"/>
              </a:lnSpc>
              <a:spcBef>
                <a:spcPts val="350"/>
              </a:spcBef>
              <a:spcAft>
                <a:spcPts val="0"/>
              </a:spcAft>
              <a:buSzPts val="1120"/>
              <a:buNone/>
              <a:defRPr sz="1400">
                <a:solidFill>
                  <a:srgbClr val="888888"/>
                </a:solidFill>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4100"/>
              <a:buFont typeface="Cambri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457200" y="1444294"/>
            <a:ext cx="4040188" cy="394176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00"/>
              </a:spcBef>
              <a:spcAft>
                <a:spcPts val="0"/>
              </a:spcAft>
              <a:buSzPts val="2400"/>
              <a:buChar char="•"/>
              <a:defRPr sz="2400"/>
            </a:lvl1pPr>
            <a:lvl2pPr marL="914400" lvl="1" indent="-342900" algn="l">
              <a:lnSpc>
                <a:spcPct val="100000"/>
              </a:lnSpc>
              <a:spcBef>
                <a:spcPts val="324"/>
              </a:spcBef>
              <a:spcAft>
                <a:spcPts val="0"/>
              </a:spcAft>
              <a:buSzPts val="1800"/>
              <a:buChar char="•"/>
              <a:defRPr sz="2000"/>
            </a:lvl2pPr>
            <a:lvl3pPr marL="1371600" lvl="2" indent="-320039" algn="l">
              <a:lnSpc>
                <a:spcPct val="100000"/>
              </a:lnSpc>
              <a:spcBef>
                <a:spcPts val="350"/>
              </a:spcBef>
              <a:spcAft>
                <a:spcPts val="0"/>
              </a:spcAft>
              <a:buSzPts val="1440"/>
              <a:buChar char="•"/>
              <a:defRPr sz="1800"/>
            </a:lvl3pPr>
            <a:lvl4pPr marL="1828800" lvl="3" indent="-309880" algn="l">
              <a:lnSpc>
                <a:spcPct val="100000"/>
              </a:lnSpc>
              <a:spcBef>
                <a:spcPts val="350"/>
              </a:spcBef>
              <a:spcAft>
                <a:spcPts val="0"/>
              </a:spcAft>
              <a:buSzPts val="1280"/>
              <a:buChar char="•"/>
              <a:defRPr sz="1600"/>
            </a:lvl4pPr>
            <a:lvl5pPr marL="2286000" lvl="4" indent="-309879" algn="l">
              <a:lnSpc>
                <a:spcPct val="100000"/>
              </a:lnSpc>
              <a:spcBef>
                <a:spcPts val="350"/>
              </a:spcBef>
              <a:spcAft>
                <a:spcPts val="0"/>
              </a:spcAft>
              <a:buSzPts val="1280"/>
              <a:buChar char="•"/>
              <a:defRPr sz="16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34" name="Google Shape;34;p6"/>
          <p:cNvSpPr txBox="1">
            <a:spLocks noGrp="1"/>
          </p:cNvSpPr>
          <p:nvPr>
            <p:ph type="body" idx="2"/>
          </p:nvPr>
        </p:nvSpPr>
        <p:spPr>
          <a:xfrm>
            <a:off x="4645025" y="1444294"/>
            <a:ext cx="4041775" cy="394176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SzPts val="2400"/>
              <a:buChar char="•"/>
              <a:defRPr sz="2400"/>
            </a:lvl1pPr>
            <a:lvl2pPr marL="914400" lvl="1" indent="-342900" algn="l">
              <a:lnSpc>
                <a:spcPct val="100000"/>
              </a:lnSpc>
              <a:spcBef>
                <a:spcPts val="324"/>
              </a:spcBef>
              <a:spcAft>
                <a:spcPts val="0"/>
              </a:spcAft>
              <a:buSzPts val="1800"/>
              <a:buChar char="•"/>
              <a:defRPr sz="2000"/>
            </a:lvl2pPr>
            <a:lvl3pPr marL="1371600" lvl="2" indent="-320039" algn="l">
              <a:lnSpc>
                <a:spcPct val="100000"/>
              </a:lnSpc>
              <a:spcBef>
                <a:spcPts val="350"/>
              </a:spcBef>
              <a:spcAft>
                <a:spcPts val="0"/>
              </a:spcAft>
              <a:buSzPts val="1440"/>
              <a:buChar char="•"/>
              <a:defRPr sz="1800"/>
            </a:lvl3pPr>
            <a:lvl4pPr marL="1828800" lvl="3" indent="-309880" algn="l">
              <a:lnSpc>
                <a:spcPct val="100000"/>
              </a:lnSpc>
              <a:spcBef>
                <a:spcPts val="350"/>
              </a:spcBef>
              <a:spcAft>
                <a:spcPts val="0"/>
              </a:spcAft>
              <a:buSzPts val="1280"/>
              <a:buChar char="•"/>
              <a:defRPr sz="1600"/>
            </a:lvl4pPr>
            <a:lvl5pPr marL="2286000" lvl="4" indent="-309879" algn="l">
              <a:lnSpc>
                <a:spcPct val="100000"/>
              </a:lnSpc>
              <a:spcBef>
                <a:spcPts val="350"/>
              </a:spcBef>
              <a:spcAft>
                <a:spcPts val="0"/>
              </a:spcAft>
              <a:buSzPts val="1280"/>
              <a:buChar char="•"/>
              <a:defRPr sz="16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35" name="Google Shape;35;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914400" y="4876800"/>
            <a:ext cx="7481776"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Clr>
                <a:schemeClr val="dk2"/>
              </a:buClr>
              <a:buSzPts val="2500"/>
              <a:buFont typeface="Cambria"/>
              <a:buNone/>
              <a:defRPr sz="2500" b="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4419600" y="5355102"/>
            <a:ext cx="3974592" cy="66469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400"/>
              </a:spcBef>
              <a:spcAft>
                <a:spcPts val="0"/>
              </a:spcAft>
              <a:buSzPts val="1600"/>
              <a:buNone/>
              <a:defRPr sz="1600"/>
            </a:lvl1pPr>
            <a:lvl2pPr marL="914400" lvl="1" indent="-228600" algn="l">
              <a:lnSpc>
                <a:spcPct val="100000"/>
              </a:lnSpc>
              <a:spcBef>
                <a:spcPts val="324"/>
              </a:spcBef>
              <a:spcAft>
                <a:spcPts val="0"/>
              </a:spcAft>
              <a:buSzPts val="1080"/>
              <a:buNone/>
              <a:defRPr sz="1200"/>
            </a:lvl2pPr>
            <a:lvl3pPr marL="1371600" lvl="2" indent="-228600" algn="l">
              <a:lnSpc>
                <a:spcPct val="100000"/>
              </a:lnSpc>
              <a:spcBef>
                <a:spcPts val="350"/>
              </a:spcBef>
              <a:spcAft>
                <a:spcPts val="0"/>
              </a:spcAft>
              <a:buSzPts val="800"/>
              <a:buNone/>
              <a:defRPr sz="1000"/>
            </a:lvl3pPr>
            <a:lvl4pPr marL="1828800" lvl="3" indent="-228600" algn="l">
              <a:lnSpc>
                <a:spcPct val="100000"/>
              </a:lnSpc>
              <a:spcBef>
                <a:spcPts val="350"/>
              </a:spcBef>
              <a:spcAft>
                <a:spcPts val="0"/>
              </a:spcAft>
              <a:buSzPts val="720"/>
              <a:buNone/>
              <a:defRPr sz="900"/>
            </a:lvl4pPr>
            <a:lvl5pPr marL="2286000" lvl="4" indent="-228600" algn="l">
              <a:lnSpc>
                <a:spcPct val="100000"/>
              </a:lnSpc>
              <a:spcBef>
                <a:spcPts val="350"/>
              </a:spcBef>
              <a:spcAft>
                <a:spcPts val="0"/>
              </a:spcAft>
              <a:buSzPts val="720"/>
              <a:buNone/>
              <a:defRPr sz="9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1" name="Google Shape;41;p8"/>
          <p:cNvSpPr txBox="1">
            <a:spLocks noGrp="1"/>
          </p:cNvSpPr>
          <p:nvPr>
            <p:ph type="body" idx="2"/>
          </p:nvPr>
        </p:nvSpPr>
        <p:spPr>
          <a:xfrm>
            <a:off x="914400" y="274320"/>
            <a:ext cx="7479792" cy="4572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SzPts val="3200"/>
              <a:buChar char="•"/>
              <a:defRPr sz="3200"/>
            </a:lvl1pPr>
            <a:lvl2pPr marL="914400" lvl="1" indent="-388619" algn="l">
              <a:lnSpc>
                <a:spcPct val="100000"/>
              </a:lnSpc>
              <a:spcBef>
                <a:spcPts val="324"/>
              </a:spcBef>
              <a:spcAft>
                <a:spcPts val="0"/>
              </a:spcAft>
              <a:buSzPts val="2520"/>
              <a:buChar char="•"/>
              <a:defRPr sz="2800"/>
            </a:lvl2pPr>
            <a:lvl3pPr marL="1371600" lvl="2" indent="-350519" algn="l">
              <a:lnSpc>
                <a:spcPct val="100000"/>
              </a:lnSpc>
              <a:spcBef>
                <a:spcPts val="350"/>
              </a:spcBef>
              <a:spcAft>
                <a:spcPts val="0"/>
              </a:spcAft>
              <a:buSzPts val="1920"/>
              <a:buChar char="•"/>
              <a:defRPr sz="2400"/>
            </a:lvl3pPr>
            <a:lvl4pPr marL="1828800" lvl="3" indent="-330200" algn="l">
              <a:lnSpc>
                <a:spcPct val="100000"/>
              </a:lnSpc>
              <a:spcBef>
                <a:spcPts val="350"/>
              </a:spcBef>
              <a:spcAft>
                <a:spcPts val="0"/>
              </a:spcAft>
              <a:buSzPts val="1600"/>
              <a:buChar char="•"/>
              <a:defRPr sz="2000"/>
            </a:lvl4pPr>
            <a:lvl5pPr marL="2286000" lvl="4" indent="-330200" algn="l">
              <a:lnSpc>
                <a:spcPct val="100000"/>
              </a:lnSpc>
              <a:spcBef>
                <a:spcPts val="350"/>
              </a:spcBef>
              <a:spcAft>
                <a:spcPts val="0"/>
              </a:spcAft>
              <a:buSzPts val="1600"/>
              <a:buChar char="•"/>
              <a:defRPr sz="20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2" name="Google Shape;42;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9"/>
          <p:cNvSpPr txBox="1">
            <a:spLocks noGrp="1"/>
          </p:cNvSpPr>
          <p:nvPr>
            <p:ph type="body" idx="1"/>
          </p:nvPr>
        </p:nvSpPr>
        <p:spPr>
          <a:xfrm rot="5400000">
            <a:off x="2378965" y="-440435"/>
            <a:ext cx="4386071"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00"/>
              </a:spcBef>
              <a:spcAft>
                <a:spcPts val="0"/>
              </a:spcAft>
              <a:buSzPts val="1800"/>
              <a:buChar char="•"/>
              <a:defRPr/>
            </a:lvl1pPr>
            <a:lvl2pPr marL="914400" lvl="1" indent="-331469" algn="l">
              <a:lnSpc>
                <a:spcPct val="100000"/>
              </a:lnSpc>
              <a:spcBef>
                <a:spcPts val="324"/>
              </a:spcBef>
              <a:spcAft>
                <a:spcPts val="0"/>
              </a:spcAft>
              <a:buSzPts val="1620"/>
              <a:buChar char="•"/>
              <a:defRPr/>
            </a:lvl2pPr>
            <a:lvl3pPr marL="1371600" lvl="2" indent="-320039" algn="l">
              <a:lnSpc>
                <a:spcPct val="100000"/>
              </a:lnSpc>
              <a:spcBef>
                <a:spcPts val="350"/>
              </a:spcBef>
              <a:spcAft>
                <a:spcPts val="0"/>
              </a:spcAft>
              <a:buSzPts val="1440"/>
              <a:buChar char="•"/>
              <a:defRPr/>
            </a:lvl3pPr>
            <a:lvl4pPr marL="1828800" lvl="3" indent="-320039" algn="l">
              <a:lnSpc>
                <a:spcPct val="100000"/>
              </a:lnSpc>
              <a:spcBef>
                <a:spcPts val="350"/>
              </a:spcBef>
              <a:spcAft>
                <a:spcPts val="0"/>
              </a:spcAft>
              <a:buSzPts val="1440"/>
              <a:buChar char="•"/>
              <a:defRPr/>
            </a:lvl4pPr>
            <a:lvl5pPr marL="2286000" lvl="4" indent="-320039" algn="l">
              <a:lnSpc>
                <a:spcPct val="100000"/>
              </a:lnSpc>
              <a:spcBef>
                <a:spcPts val="350"/>
              </a:spcBef>
              <a:spcAft>
                <a:spcPts val="0"/>
              </a:spcAft>
              <a:buSzPts val="144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6" name="Google Shape;46;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rot="5400000">
            <a:off x="4936367" y="2182286"/>
            <a:ext cx="5592761" cy="177747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body" idx="1"/>
          </p:nvPr>
        </p:nvSpPr>
        <p:spPr>
          <a:xfrm rot="5400000">
            <a:off x="823120" y="-91279"/>
            <a:ext cx="5592760" cy="6324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400"/>
              </a:spcBef>
              <a:spcAft>
                <a:spcPts val="0"/>
              </a:spcAft>
              <a:buSzPts val="1800"/>
              <a:buChar char="•"/>
              <a:defRPr/>
            </a:lvl1pPr>
            <a:lvl2pPr marL="914400" lvl="1" indent="-331469" algn="l">
              <a:lnSpc>
                <a:spcPct val="100000"/>
              </a:lnSpc>
              <a:spcBef>
                <a:spcPts val="324"/>
              </a:spcBef>
              <a:spcAft>
                <a:spcPts val="0"/>
              </a:spcAft>
              <a:buSzPts val="1620"/>
              <a:buChar char="•"/>
              <a:defRPr/>
            </a:lvl2pPr>
            <a:lvl3pPr marL="1371600" lvl="2" indent="-320039" algn="l">
              <a:lnSpc>
                <a:spcPct val="100000"/>
              </a:lnSpc>
              <a:spcBef>
                <a:spcPts val="350"/>
              </a:spcBef>
              <a:spcAft>
                <a:spcPts val="0"/>
              </a:spcAft>
              <a:buSzPts val="1440"/>
              <a:buChar char="•"/>
              <a:defRPr/>
            </a:lvl3pPr>
            <a:lvl4pPr marL="1828800" lvl="3" indent="-320039" algn="l">
              <a:lnSpc>
                <a:spcPct val="100000"/>
              </a:lnSpc>
              <a:spcBef>
                <a:spcPts val="350"/>
              </a:spcBef>
              <a:spcAft>
                <a:spcPts val="0"/>
              </a:spcAft>
              <a:buSzPts val="1440"/>
              <a:buChar char="•"/>
              <a:defRPr/>
            </a:lvl4pPr>
            <a:lvl5pPr marL="2286000" lvl="4" indent="-320039" algn="l">
              <a:lnSpc>
                <a:spcPct val="100000"/>
              </a:lnSpc>
              <a:spcBef>
                <a:spcPts val="350"/>
              </a:spcBef>
              <a:spcAft>
                <a:spcPts val="0"/>
              </a:spcAft>
              <a:buSzPts val="144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0" name="Google Shape;50;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 descr="C:\Users\dlyamamo.SONADH\Desktop\Powerpoint_Lines.jpg"/>
          <p:cNvPicPr preferRelativeResize="0"/>
          <p:nvPr/>
        </p:nvPicPr>
        <p:blipFill rotWithShape="1">
          <a:blip r:embed="rId10">
            <a:alphaModFix/>
          </a:blip>
          <a:srcRect t="88889"/>
          <a:stretch/>
        </p:blipFill>
        <p:spPr>
          <a:xfrm>
            <a:off x="0" y="6096000"/>
            <a:ext cx="9144000" cy="762000"/>
          </a:xfrm>
          <a:prstGeom prst="rect">
            <a:avLst/>
          </a:prstGeom>
          <a:noFill/>
          <a:ln>
            <a:noFill/>
          </a:ln>
        </p:spPr>
      </p:pic>
      <p:sp>
        <p:nvSpPr>
          <p:cNvPr id="11" name="Google Shape;11;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2"/>
              </a:buClr>
              <a:buSzPts val="4100"/>
              <a:buFont typeface="Cambria"/>
              <a:buNone/>
              <a:defRPr sz="4100" b="1" i="0" u="none" strike="noStrike" cap="none">
                <a:solidFill>
                  <a:schemeClr val="dk2"/>
                </a:solidFill>
                <a:latin typeface="Cambria"/>
                <a:ea typeface="Cambria"/>
                <a:cs typeface="Cambria"/>
                <a:sym typeface="Cambr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
          <p:cNvSpPr txBox="1">
            <a:spLocks noGrp="1"/>
          </p:cNvSpPr>
          <p:nvPr>
            <p:ph type="body" idx="1"/>
          </p:nvPr>
        </p:nvSpPr>
        <p:spPr>
          <a:xfrm>
            <a:off x="457200" y="1481328"/>
            <a:ext cx="8229600" cy="4525963"/>
          </a:xfrm>
          <a:prstGeom prst="rect">
            <a:avLst/>
          </a:prstGeom>
          <a:noFill/>
          <a:ln>
            <a:noFill/>
          </a:ln>
        </p:spPr>
        <p:txBody>
          <a:bodyPr spcFirstLastPara="1" wrap="square" lIns="91425" tIns="45700" rIns="91425" bIns="45700" anchor="t" anchorCtr="0">
            <a:normAutofit/>
          </a:bodyPr>
          <a:lstStyle>
            <a:lvl1pPr marL="457200" marR="0" lvl="0" indent="-400050" algn="l" rtl="0">
              <a:lnSpc>
                <a:spcPct val="100000"/>
              </a:lnSpc>
              <a:spcBef>
                <a:spcPts val="400"/>
              </a:spcBef>
              <a:spcAft>
                <a:spcPts val="0"/>
              </a:spcAft>
              <a:buClr>
                <a:schemeClr val="accent1"/>
              </a:buClr>
              <a:buSzPts val="2700"/>
              <a:buFont typeface="Arial"/>
              <a:buChar char="•"/>
              <a:defRPr sz="2700" b="0" i="0" u="none" strike="noStrike" cap="none">
                <a:solidFill>
                  <a:schemeClr val="dk1"/>
                </a:solidFill>
                <a:latin typeface="Calibri"/>
                <a:ea typeface="Calibri"/>
                <a:cs typeface="Calibri"/>
                <a:sym typeface="Calibri"/>
              </a:defRPr>
            </a:lvl1pPr>
            <a:lvl2pPr marL="914400" marR="0" lvl="1" indent="-360044" algn="l" rtl="0">
              <a:lnSpc>
                <a:spcPct val="100000"/>
              </a:lnSpc>
              <a:spcBef>
                <a:spcPts val="324"/>
              </a:spcBef>
              <a:spcAft>
                <a:spcPts val="0"/>
              </a:spcAft>
              <a:buClr>
                <a:schemeClr val="accent1"/>
              </a:buClr>
              <a:buSzPts val="2070"/>
              <a:buFont typeface="Arial"/>
              <a:buChar char="•"/>
              <a:defRPr sz="2300" b="0" i="0" u="none" strike="noStrike" cap="none">
                <a:solidFill>
                  <a:schemeClr val="dk1"/>
                </a:solidFill>
                <a:latin typeface="Calibri"/>
                <a:ea typeface="Calibri"/>
                <a:cs typeface="Calibri"/>
                <a:sym typeface="Calibri"/>
              </a:defRPr>
            </a:lvl2pPr>
            <a:lvl3pPr marL="1371600" marR="0" lvl="2" indent="-335280" algn="l" rtl="0">
              <a:lnSpc>
                <a:spcPct val="100000"/>
              </a:lnSpc>
              <a:spcBef>
                <a:spcPts val="350"/>
              </a:spcBef>
              <a:spcAft>
                <a:spcPts val="0"/>
              </a:spcAft>
              <a:buClr>
                <a:schemeClr val="accent1"/>
              </a:buClr>
              <a:buSzPts val="1680"/>
              <a:buFont typeface="Arial"/>
              <a:buChar char="•"/>
              <a:defRPr sz="2100" b="0" i="0" u="none" strike="noStrike" cap="none">
                <a:solidFill>
                  <a:schemeClr val="dk1"/>
                </a:solidFill>
                <a:latin typeface="Calibri"/>
                <a:ea typeface="Calibri"/>
                <a:cs typeface="Calibri"/>
                <a:sym typeface="Calibri"/>
              </a:defRPr>
            </a:lvl3pPr>
            <a:lvl4pPr marL="1828800" marR="0" lvl="3" indent="-325119" algn="l" rtl="0">
              <a:lnSpc>
                <a:spcPct val="100000"/>
              </a:lnSpc>
              <a:spcBef>
                <a:spcPts val="350"/>
              </a:spcBef>
              <a:spcAft>
                <a:spcPts val="0"/>
              </a:spcAft>
              <a:buClr>
                <a:schemeClr val="accent1"/>
              </a:buClr>
              <a:buSzPts val="1520"/>
              <a:buFont typeface="Arial"/>
              <a:buChar char="•"/>
              <a:defRPr sz="1900" b="0" i="0" u="none" strike="noStrike" cap="none">
                <a:solidFill>
                  <a:schemeClr val="dk1"/>
                </a:solidFill>
                <a:latin typeface="Calibri"/>
                <a:ea typeface="Calibri"/>
                <a:cs typeface="Calibri"/>
                <a:sym typeface="Calibri"/>
              </a:defRPr>
            </a:lvl4pPr>
            <a:lvl5pPr marL="2286000" marR="0" lvl="4" indent="-320039" algn="l" rtl="0">
              <a:lnSpc>
                <a:spcPct val="100000"/>
              </a:lnSpc>
              <a:spcBef>
                <a:spcPts val="350"/>
              </a:spcBef>
              <a:spcAft>
                <a:spcPts val="0"/>
              </a:spcAft>
              <a:buClr>
                <a:schemeClr val="accent1"/>
              </a:buClr>
              <a:buSzPts val="144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50"/>
              </a:spcBef>
              <a:spcAft>
                <a:spcPts val="0"/>
              </a:spcAft>
              <a:buClr>
                <a:schemeClr val="accent3"/>
              </a:buClr>
              <a:buSzPts val="1800"/>
              <a:buFont typeface="Noto Sans Symbols"/>
              <a:buChar char="■"/>
              <a:defRPr sz="18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14;p2" descr="Text&#10;&#10;Description automatically generated"/>
          <p:cNvPicPr preferRelativeResize="0"/>
          <p:nvPr/>
        </p:nvPicPr>
        <p:blipFill rotWithShape="1">
          <a:blip r:embed="rId11">
            <a:alphaModFix/>
          </a:blip>
          <a:srcRect b="26111"/>
          <a:stretch/>
        </p:blipFill>
        <p:spPr>
          <a:xfrm>
            <a:off x="472440" y="6271068"/>
            <a:ext cx="2293087" cy="41992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cdc.gov/healthyyouth/wscc/model.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ung.training/courses/asthma_basics.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hhsp.hawaii.gov/" TargetMode="External"/><Relationship Id="rId5" Type="http://schemas.openxmlformats.org/officeDocument/2006/relationships/hyperlink" Target="https://nursing.hawaii.edu/hawaii-keiki/" TargetMode="External"/><Relationship Id="rId4" Type="http://schemas.openxmlformats.org/officeDocument/2006/relationships/hyperlink" Target="https://www.cdc.gov/asthma/schools.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lung.training/courses/asthma_basics.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lung.org/quit-smoking/helping-teens-quit/not-on-tobacco" TargetMode="External"/><Relationship Id="rId5" Type="http://schemas.openxmlformats.org/officeDocument/2006/relationships/hyperlink" Target="https://www.lung.org/quit-smoking/helping-teens-quit/indepth" TargetMode="External"/><Relationship Id="rId4" Type="http://schemas.openxmlformats.org/officeDocument/2006/relationships/hyperlink" Target="https://www.lung.org/lung-health-diseases/lung-disease-lookup/asthma/asthma-education-advocacy/open-airways-for-schools/open-airways-for-school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livinghealthy.hawaii.gov/control-asthma-hawaii/"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ctrTitle"/>
          </p:nvPr>
        </p:nvSpPr>
        <p:spPr>
          <a:xfrm>
            <a:off x="685800" y="1752600"/>
            <a:ext cx="8307900" cy="1829700"/>
          </a:xfrm>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Clr>
                <a:schemeClr val="lt1"/>
              </a:buClr>
              <a:buSzPts val="4800"/>
              <a:buFont typeface="Cambria"/>
              <a:buNone/>
            </a:pPr>
            <a:r>
              <a:rPr lang="en-US" sz="4200"/>
              <a:t>Hawai’i Keiki- Asthma Strategies </a:t>
            </a:r>
            <a:endParaRPr sz="4200"/>
          </a:p>
        </p:txBody>
      </p:sp>
      <p:sp>
        <p:nvSpPr>
          <p:cNvPr id="56" name="Google Shape;56;p1"/>
          <p:cNvSpPr txBox="1">
            <a:spLocks noGrp="1"/>
          </p:cNvSpPr>
          <p:nvPr>
            <p:ph type="subTitle" idx="1"/>
          </p:nvPr>
        </p:nvSpPr>
        <p:spPr>
          <a:xfrm>
            <a:off x="685800" y="3611607"/>
            <a:ext cx="7772400" cy="1199704"/>
          </a:xfrm>
          <a:prstGeom prst="rect">
            <a:avLst/>
          </a:prstGeom>
          <a:noFill/>
          <a:ln>
            <a:noFill/>
          </a:ln>
        </p:spPr>
        <p:txBody>
          <a:bodyPr spcFirstLastPara="1" wrap="square" lIns="45700" tIns="45700" rIns="45700" bIns="45700" anchor="t" anchorCtr="0">
            <a:noAutofit/>
          </a:bodyPr>
          <a:lstStyle/>
          <a:p>
            <a:pPr marL="0" marR="64008" lvl="0" indent="0" algn="r" rtl="0">
              <a:lnSpc>
                <a:spcPct val="100000"/>
              </a:lnSpc>
              <a:spcBef>
                <a:spcPts val="0"/>
              </a:spcBef>
              <a:spcAft>
                <a:spcPts val="0"/>
              </a:spcAft>
              <a:buSzPts val="2700"/>
              <a:buNone/>
            </a:pPr>
            <a:r>
              <a:rPr lang="en-US"/>
              <a:t>Healthy Hawaiʻi Strategic Plan 2030 (HHSP) Summit</a:t>
            </a:r>
            <a:endParaRPr/>
          </a:p>
          <a:p>
            <a:pPr marL="0" marR="64008" lvl="0" indent="0" algn="r" rtl="0">
              <a:lnSpc>
                <a:spcPct val="100000"/>
              </a:lnSpc>
              <a:spcBef>
                <a:spcPts val="0"/>
              </a:spcBef>
              <a:spcAft>
                <a:spcPts val="0"/>
              </a:spcAft>
              <a:buSzPts val="2700"/>
              <a:buNone/>
            </a:pPr>
            <a:r>
              <a:rPr lang="en-US"/>
              <a:t>October 25th, 2023</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90734cb778_0_89"/>
          <p:cNvSpPr/>
          <p:nvPr/>
        </p:nvSpPr>
        <p:spPr>
          <a:xfrm>
            <a:off x="0" y="0"/>
            <a:ext cx="9144000" cy="6099300"/>
          </a:xfrm>
          <a:prstGeom prst="rect">
            <a:avLst/>
          </a:prstGeom>
          <a:solidFill>
            <a:schemeClr val="lt1"/>
          </a:solidFill>
          <a:ln w="9525" cap="flat" cmpd="sng">
            <a:solidFill>
              <a:srgbClr val="D1CF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g290734cb778_0_89"/>
          <p:cNvPicPr preferRelativeResize="0"/>
          <p:nvPr/>
        </p:nvPicPr>
        <p:blipFill rotWithShape="1">
          <a:blip r:embed="rId3">
            <a:alphaModFix/>
          </a:blip>
          <a:srcRect t="5530" b="8720"/>
          <a:stretch/>
        </p:blipFill>
        <p:spPr>
          <a:xfrm>
            <a:off x="1921549" y="0"/>
            <a:ext cx="5300901" cy="5880776"/>
          </a:xfrm>
          <a:prstGeom prst="rect">
            <a:avLst/>
          </a:prstGeom>
          <a:noFill/>
          <a:ln>
            <a:noFill/>
          </a:ln>
        </p:spPr>
      </p:pic>
      <p:sp>
        <p:nvSpPr>
          <p:cNvPr id="214" name="Google Shape;214;g290734cb778_0_89"/>
          <p:cNvSpPr txBox="1"/>
          <p:nvPr/>
        </p:nvSpPr>
        <p:spPr>
          <a:xfrm>
            <a:off x="394225" y="1742200"/>
            <a:ext cx="2248200" cy="817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Calibri"/>
                <a:ea typeface="Calibri"/>
                <a:cs typeface="Calibri"/>
                <a:sym typeface="Calibri"/>
              </a:rPr>
              <a:t>Community Design and Access </a:t>
            </a:r>
            <a:endParaRPr sz="2000" b="1">
              <a:latin typeface="Calibri"/>
              <a:ea typeface="Calibri"/>
              <a:cs typeface="Calibri"/>
              <a:sym typeface="Calibri"/>
            </a:endParaRPr>
          </a:p>
        </p:txBody>
      </p:sp>
      <p:sp>
        <p:nvSpPr>
          <p:cNvPr id="215" name="Google Shape;215;g290734cb778_0_89"/>
          <p:cNvSpPr txBox="1"/>
          <p:nvPr/>
        </p:nvSpPr>
        <p:spPr>
          <a:xfrm>
            <a:off x="6775375" y="3944950"/>
            <a:ext cx="1544100" cy="522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Calibri"/>
                <a:ea typeface="Calibri"/>
                <a:cs typeface="Calibri"/>
                <a:sym typeface="Calibri"/>
              </a:rPr>
              <a:t>Health Care</a:t>
            </a:r>
            <a:endParaRPr sz="2000" b="1">
              <a:latin typeface="Calibri"/>
              <a:ea typeface="Calibri"/>
              <a:cs typeface="Calibri"/>
              <a:sym typeface="Calibri"/>
            </a:endParaRPr>
          </a:p>
        </p:txBody>
      </p:sp>
      <p:sp>
        <p:nvSpPr>
          <p:cNvPr id="216" name="Google Shape;216;g290734cb778_0_89"/>
          <p:cNvSpPr txBox="1"/>
          <p:nvPr/>
        </p:nvSpPr>
        <p:spPr>
          <a:xfrm>
            <a:off x="6414650" y="1086725"/>
            <a:ext cx="1294500" cy="522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Calibri"/>
                <a:ea typeface="Calibri"/>
                <a:cs typeface="Calibri"/>
                <a:sym typeface="Calibri"/>
              </a:rPr>
              <a:t>Education</a:t>
            </a:r>
            <a:endParaRPr sz="2000" b="1">
              <a:latin typeface="Calibri"/>
              <a:ea typeface="Calibri"/>
              <a:cs typeface="Calibri"/>
              <a:sym typeface="Calibri"/>
            </a:endParaRPr>
          </a:p>
        </p:txBody>
      </p:sp>
      <p:sp>
        <p:nvSpPr>
          <p:cNvPr id="217" name="Google Shape;217;g290734cb778_0_89"/>
          <p:cNvSpPr txBox="1"/>
          <p:nvPr/>
        </p:nvSpPr>
        <p:spPr>
          <a:xfrm>
            <a:off x="1030050" y="3944950"/>
            <a:ext cx="1158300" cy="522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a:latin typeface="Calibri"/>
                <a:ea typeface="Calibri"/>
                <a:cs typeface="Calibri"/>
                <a:sym typeface="Calibri"/>
              </a:rPr>
              <a:t>Worksite</a:t>
            </a:r>
            <a:endParaRPr sz="2000" b="1">
              <a:latin typeface="Calibri"/>
              <a:ea typeface="Calibri"/>
              <a:cs typeface="Calibri"/>
              <a:sym typeface="Calibri"/>
            </a:endParaRPr>
          </a:p>
        </p:txBody>
      </p:sp>
      <p:sp>
        <p:nvSpPr>
          <p:cNvPr id="218" name="Google Shape;218;g290734cb778_0_89"/>
          <p:cNvSpPr txBox="1"/>
          <p:nvPr/>
        </p:nvSpPr>
        <p:spPr>
          <a:xfrm>
            <a:off x="5742675" y="5363000"/>
            <a:ext cx="3401100" cy="5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u="sng">
                <a:solidFill>
                  <a:schemeClr val="hlink"/>
                </a:solidFill>
                <a:hlinkClick r:id="rId4"/>
              </a:rPr>
              <a:t>https://www.cdc.gov/healthyyouth/wscc/model.htm</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8fed5fcb97_0_29"/>
          <p:cNvSpPr txBox="1">
            <a:spLocks noGrp="1"/>
          </p:cNvSpPr>
          <p:nvPr>
            <p:ph type="body" idx="1"/>
          </p:nvPr>
        </p:nvSpPr>
        <p:spPr>
          <a:xfrm>
            <a:off x="457200" y="2721950"/>
            <a:ext cx="8486400" cy="3115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400"/>
              </a:spcBef>
              <a:spcAft>
                <a:spcPts val="0"/>
              </a:spcAft>
              <a:buNone/>
            </a:pPr>
            <a:r>
              <a:rPr lang="en-US" sz="2208" b="1"/>
              <a:t>Increase by 10% the number of sites implementing CDC-recommended school and/or community based Asthma Self Managed Education programs.</a:t>
            </a:r>
            <a:endParaRPr sz="1850">
              <a:solidFill>
                <a:srgbClr val="008A8A"/>
              </a:solidFill>
            </a:endParaRPr>
          </a:p>
          <a:p>
            <a:pPr marL="914400" lvl="0" indent="-343614" algn="l" rtl="0">
              <a:lnSpc>
                <a:spcPct val="100000"/>
              </a:lnSpc>
              <a:spcBef>
                <a:spcPts val="0"/>
              </a:spcBef>
              <a:spcAft>
                <a:spcPts val="0"/>
              </a:spcAft>
              <a:buClr>
                <a:srgbClr val="222222"/>
              </a:buClr>
              <a:buSzPct val="100000"/>
              <a:buChar char="•"/>
            </a:pPr>
            <a:r>
              <a:rPr lang="en-US" sz="1958">
                <a:solidFill>
                  <a:srgbClr val="222222"/>
                </a:solidFill>
              </a:rPr>
              <a:t>Expand the number of Asthma Self-Management Education (ASME) programs by facilitating partnerships with school- and community-based organizations.</a:t>
            </a:r>
            <a:endParaRPr sz="1958">
              <a:solidFill>
                <a:srgbClr val="222222"/>
              </a:solidFill>
            </a:endParaRPr>
          </a:p>
          <a:p>
            <a:pPr marL="914400" lvl="0" indent="-343614" algn="l" rtl="0">
              <a:lnSpc>
                <a:spcPct val="100000"/>
              </a:lnSpc>
              <a:spcBef>
                <a:spcPts val="0"/>
              </a:spcBef>
              <a:spcAft>
                <a:spcPts val="0"/>
              </a:spcAft>
              <a:buClr>
                <a:srgbClr val="222222"/>
              </a:buClr>
              <a:buSzPct val="100000"/>
              <a:buChar char="•"/>
            </a:pPr>
            <a:r>
              <a:rPr lang="en-US" sz="1958">
                <a:solidFill>
                  <a:srgbClr val="222222"/>
                </a:solidFill>
              </a:rPr>
              <a:t>Promote ASME programs with the new and existing partners.</a:t>
            </a:r>
            <a:endParaRPr sz="1958"/>
          </a:p>
          <a:p>
            <a:pPr marL="0" lvl="0" indent="0" algn="l" rtl="0">
              <a:lnSpc>
                <a:spcPct val="100000"/>
              </a:lnSpc>
              <a:spcBef>
                <a:spcPts val="1200"/>
              </a:spcBef>
              <a:spcAft>
                <a:spcPts val="0"/>
              </a:spcAft>
              <a:buNone/>
            </a:pPr>
            <a:r>
              <a:rPr lang="en-US" sz="2208" b="1"/>
              <a:t>Increase by 10% the number of sites implementing CDC-recommended school and/or community based Asthma Self Managed Education (ASME).</a:t>
            </a:r>
            <a:endParaRPr sz="1850"/>
          </a:p>
          <a:p>
            <a:pPr marL="914400" lvl="0" indent="-343614" algn="l" rtl="0">
              <a:lnSpc>
                <a:spcPct val="100000"/>
              </a:lnSpc>
              <a:spcBef>
                <a:spcPts val="1200"/>
              </a:spcBef>
              <a:spcAft>
                <a:spcPts val="0"/>
              </a:spcAft>
              <a:buClr>
                <a:srgbClr val="222222"/>
              </a:buClr>
              <a:buSzPct val="100000"/>
              <a:buChar char="•"/>
            </a:pPr>
            <a:r>
              <a:rPr lang="en-US" sz="1958">
                <a:solidFill>
                  <a:srgbClr val="222222"/>
                </a:solidFill>
              </a:rPr>
              <a:t>Expand the number of ASME programs by connecting potential volunteers.</a:t>
            </a:r>
            <a:endParaRPr sz="1958">
              <a:solidFill>
                <a:srgbClr val="222222"/>
              </a:solidFill>
            </a:endParaRPr>
          </a:p>
          <a:p>
            <a:pPr marL="914400" lvl="0" indent="-343614" algn="l" rtl="0">
              <a:lnSpc>
                <a:spcPct val="100000"/>
              </a:lnSpc>
              <a:spcBef>
                <a:spcPts val="0"/>
              </a:spcBef>
              <a:spcAft>
                <a:spcPts val="0"/>
              </a:spcAft>
              <a:buClr>
                <a:srgbClr val="222222"/>
              </a:buClr>
              <a:buSzPct val="100000"/>
              <a:buChar char="•"/>
            </a:pPr>
            <a:r>
              <a:rPr lang="en-US" sz="1958">
                <a:solidFill>
                  <a:srgbClr val="222222"/>
                </a:solidFill>
              </a:rPr>
              <a:t>Promote volunteer opportunity with new and existing partners.</a:t>
            </a:r>
            <a:endParaRPr/>
          </a:p>
        </p:txBody>
      </p:sp>
      <p:sp>
        <p:nvSpPr>
          <p:cNvPr id="225" name="Google Shape;225;g28fed5fcb97_0_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sz="4000" dirty="0">
                <a:solidFill>
                  <a:schemeClr val="accent3"/>
                </a:solidFill>
                <a:latin typeface="Calibri"/>
                <a:ea typeface="Calibri"/>
                <a:cs typeface="Calibri"/>
                <a:sym typeface="Calibri"/>
              </a:rPr>
              <a:t>Healthy Hawai’i Strategic Plan </a:t>
            </a:r>
            <a:endParaRPr sz="4000" dirty="0">
              <a:solidFill>
                <a:schemeClr val="accent3"/>
              </a:solidFill>
              <a:latin typeface="Calibri"/>
              <a:ea typeface="Calibri"/>
              <a:cs typeface="Calibri"/>
              <a:sym typeface="Calibri"/>
            </a:endParaRPr>
          </a:p>
          <a:p>
            <a:pPr marL="0" lvl="0" indent="0" algn="ctr" rtl="0">
              <a:lnSpc>
                <a:spcPct val="100000"/>
              </a:lnSpc>
              <a:spcBef>
                <a:spcPts val="0"/>
              </a:spcBef>
              <a:spcAft>
                <a:spcPts val="0"/>
              </a:spcAft>
              <a:buSzPts val="1800"/>
              <a:buNone/>
            </a:pPr>
            <a:r>
              <a:rPr lang="en-US" sz="3000" dirty="0">
                <a:solidFill>
                  <a:schemeClr val="accent3"/>
                </a:solidFill>
                <a:latin typeface="Calibri"/>
                <a:ea typeface="Calibri"/>
                <a:cs typeface="Calibri"/>
                <a:sym typeface="Calibri"/>
              </a:rPr>
              <a:t>Education Sector Objectives: Asthma</a:t>
            </a:r>
            <a:endParaRPr sz="3000" dirty="0">
              <a:solidFill>
                <a:schemeClr val="accent3"/>
              </a:solidFill>
              <a:latin typeface="Calibri"/>
              <a:ea typeface="Calibri"/>
              <a:cs typeface="Calibri"/>
              <a:sym typeface="Calibri"/>
            </a:endParaRPr>
          </a:p>
        </p:txBody>
      </p:sp>
      <p:sp>
        <p:nvSpPr>
          <p:cNvPr id="226" name="Google Shape;226;g28fed5fcb97_0_29"/>
          <p:cNvSpPr txBox="1"/>
          <p:nvPr/>
        </p:nvSpPr>
        <p:spPr>
          <a:xfrm>
            <a:off x="4790100" y="5643850"/>
            <a:ext cx="4153500" cy="41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Source: https://hhsp.hawaii.gov/objectives/sector/2</a:t>
            </a:r>
            <a:endParaRPr>
              <a:latin typeface="Calibri"/>
              <a:ea typeface="Calibri"/>
              <a:cs typeface="Calibri"/>
              <a:sym typeface="Calibri"/>
            </a:endParaRPr>
          </a:p>
        </p:txBody>
      </p:sp>
      <p:pic>
        <p:nvPicPr>
          <p:cNvPr id="227" name="Google Shape;227;g28fed5fcb97_0_29"/>
          <p:cNvPicPr preferRelativeResize="0"/>
          <p:nvPr/>
        </p:nvPicPr>
        <p:blipFill rotWithShape="1">
          <a:blip r:embed="rId3">
            <a:alphaModFix/>
          </a:blip>
          <a:srcRect t="27334" b="26186"/>
          <a:stretch/>
        </p:blipFill>
        <p:spPr>
          <a:xfrm>
            <a:off x="2196750" y="1417651"/>
            <a:ext cx="5007302" cy="130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8d1aa5e302_0_117"/>
          <p:cNvSpPr txBox="1">
            <a:spLocks noGrp="1"/>
          </p:cNvSpPr>
          <p:nvPr>
            <p:ph type="body" idx="1"/>
          </p:nvPr>
        </p:nvSpPr>
        <p:spPr>
          <a:xfrm>
            <a:off x="315025" y="1260125"/>
            <a:ext cx="8371800" cy="4747200"/>
          </a:xfrm>
          <a:prstGeom prst="rect">
            <a:avLst/>
          </a:prstGeom>
        </p:spPr>
        <p:txBody>
          <a:bodyPr spcFirstLastPara="1" wrap="square" lIns="91425" tIns="45700" rIns="91425" bIns="45700" anchor="t" anchorCtr="0">
            <a:normAutofit/>
          </a:bodyPr>
          <a:lstStyle/>
          <a:p>
            <a:pPr marL="457200" lvl="0" indent="-419100" algn="l" rtl="0">
              <a:spcBef>
                <a:spcPts val="0"/>
              </a:spcBef>
              <a:spcAft>
                <a:spcPts val="0"/>
              </a:spcAft>
              <a:buSzPts val="3000"/>
              <a:buChar char="•"/>
            </a:pPr>
            <a:r>
              <a:rPr lang="en-US" sz="3000"/>
              <a:t>Competing demands on time</a:t>
            </a:r>
            <a:endParaRPr sz="3000"/>
          </a:p>
          <a:p>
            <a:pPr marL="1371600" lvl="0" indent="0" algn="l" rtl="0">
              <a:spcBef>
                <a:spcPts val="0"/>
              </a:spcBef>
              <a:spcAft>
                <a:spcPts val="0"/>
              </a:spcAft>
              <a:buNone/>
            </a:pPr>
            <a:endParaRPr sz="3000"/>
          </a:p>
          <a:p>
            <a:pPr marL="457200" lvl="0" indent="-419100" algn="l" rtl="0">
              <a:spcBef>
                <a:spcPts val="0"/>
              </a:spcBef>
              <a:spcAft>
                <a:spcPts val="0"/>
              </a:spcAft>
              <a:buSzPts val="3000"/>
              <a:buChar char="•"/>
            </a:pPr>
            <a:r>
              <a:rPr lang="en-US" sz="3000"/>
              <a:t>Equity of access </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en-US" sz="3000"/>
              <a:t>Staffing</a:t>
            </a:r>
            <a:endParaRPr sz="3000"/>
          </a:p>
          <a:p>
            <a:pPr marL="457200" lvl="0" indent="0" algn="l" rtl="0">
              <a:spcBef>
                <a:spcPts val="0"/>
              </a:spcBef>
              <a:spcAft>
                <a:spcPts val="0"/>
              </a:spcAft>
              <a:buNone/>
            </a:pPr>
            <a:endParaRPr sz="3000"/>
          </a:p>
          <a:p>
            <a:pPr marL="457200" lvl="0" indent="-419100" algn="l" rtl="0">
              <a:spcBef>
                <a:spcPts val="0"/>
              </a:spcBef>
              <a:spcAft>
                <a:spcPts val="0"/>
              </a:spcAft>
              <a:buSzPts val="3000"/>
              <a:buChar char="•"/>
            </a:pPr>
            <a:r>
              <a:rPr lang="en-US" sz="3000"/>
              <a:t>Interest and buy in from</a:t>
            </a:r>
            <a:endParaRPr sz="3000"/>
          </a:p>
          <a:p>
            <a:pPr marL="457200" lvl="0" indent="0" algn="l" rtl="0">
              <a:spcBef>
                <a:spcPts val="0"/>
              </a:spcBef>
              <a:spcAft>
                <a:spcPts val="0"/>
              </a:spcAft>
              <a:buNone/>
            </a:pPr>
            <a:r>
              <a:rPr lang="en-US" sz="3000"/>
              <a:t> </a:t>
            </a:r>
            <a:endParaRPr sz="3000"/>
          </a:p>
          <a:p>
            <a:pPr marL="457200" lvl="0" indent="-419100" algn="l" rtl="0">
              <a:spcBef>
                <a:spcPts val="0"/>
              </a:spcBef>
              <a:spcAft>
                <a:spcPts val="0"/>
              </a:spcAft>
              <a:buSzPts val="3000"/>
              <a:buChar char="•"/>
            </a:pPr>
            <a:r>
              <a:rPr lang="en-US" sz="3000"/>
              <a:t>Schools and community </a:t>
            </a:r>
            <a:endParaRPr sz="3000"/>
          </a:p>
        </p:txBody>
      </p:sp>
      <p:pic>
        <p:nvPicPr>
          <p:cNvPr id="234" name="Google Shape;234;g28d1aa5e302_0_117"/>
          <p:cNvPicPr preferRelativeResize="0"/>
          <p:nvPr/>
        </p:nvPicPr>
        <p:blipFill rotWithShape="1">
          <a:blip r:embed="rId3">
            <a:alphaModFix/>
          </a:blip>
          <a:srcRect l="50000" r="6155"/>
          <a:stretch/>
        </p:blipFill>
        <p:spPr>
          <a:xfrm>
            <a:off x="5525175" y="1061975"/>
            <a:ext cx="3618826" cy="5143500"/>
          </a:xfrm>
          <a:prstGeom prst="rect">
            <a:avLst/>
          </a:prstGeom>
          <a:noFill/>
          <a:ln>
            <a:noFill/>
          </a:ln>
        </p:spPr>
      </p:pic>
      <p:sp>
        <p:nvSpPr>
          <p:cNvPr id="235" name="Google Shape;235;g28d1aa5e302_0_117"/>
          <p:cNvSpPr txBox="1">
            <a:spLocks noGrp="1"/>
          </p:cNvSpPr>
          <p:nvPr>
            <p:ph type="title"/>
          </p:nvPr>
        </p:nvSpPr>
        <p:spPr>
          <a:xfrm>
            <a:off x="457200" y="117113"/>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600" dirty="0">
                <a:solidFill>
                  <a:schemeClr val="accent3"/>
                </a:solidFill>
                <a:latin typeface="Calibri"/>
                <a:ea typeface="Calibri"/>
                <a:cs typeface="Calibri"/>
                <a:sym typeface="Calibri"/>
              </a:rPr>
              <a:t>Barriers </a:t>
            </a:r>
            <a:endParaRPr sz="4600" dirty="0">
              <a:solidFill>
                <a:schemeClr val="accent3"/>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90734cb778_2_6"/>
          <p:cNvSpPr txBox="1">
            <a:spLocks noGrp="1"/>
          </p:cNvSpPr>
          <p:nvPr>
            <p:ph type="body" idx="1"/>
          </p:nvPr>
        </p:nvSpPr>
        <p:spPr>
          <a:xfrm>
            <a:off x="290800" y="1481325"/>
            <a:ext cx="8396100" cy="4526100"/>
          </a:xfrm>
          <a:prstGeom prst="rect">
            <a:avLst/>
          </a:prstGeom>
        </p:spPr>
        <p:txBody>
          <a:bodyPr spcFirstLastPara="1" wrap="square" lIns="91425" tIns="45700" rIns="91425" bIns="45700" anchor="t" anchorCtr="0">
            <a:normAutofit fontScale="92500"/>
          </a:bodyPr>
          <a:lstStyle/>
          <a:p>
            <a:pPr marL="457200" lvl="0" indent="-342900" algn="l" rtl="0">
              <a:spcBef>
                <a:spcPts val="0"/>
              </a:spcBef>
              <a:spcAft>
                <a:spcPts val="0"/>
              </a:spcAft>
              <a:buSzPts val="1800"/>
              <a:buChar char="•"/>
            </a:pPr>
            <a:r>
              <a:rPr lang="en-US" dirty="0"/>
              <a:t>Scale up trained and comfort of HK staff to deliver CDC approved curriculum to schools.</a:t>
            </a:r>
            <a:endParaRPr dirty="0"/>
          </a:p>
          <a:p>
            <a:pPr marL="457200" lvl="0" indent="0" algn="l" rtl="0">
              <a:spcBef>
                <a:spcPts val="0"/>
              </a:spcBef>
              <a:spcAft>
                <a:spcPts val="0"/>
              </a:spcAft>
              <a:buNone/>
            </a:pPr>
            <a:endParaRPr dirty="0"/>
          </a:p>
          <a:p>
            <a:pPr marL="457200" lvl="0" indent="-342900" algn="l" rtl="0">
              <a:spcBef>
                <a:spcPts val="0"/>
              </a:spcBef>
              <a:spcAft>
                <a:spcPts val="0"/>
              </a:spcAft>
              <a:buSzPts val="1800"/>
              <a:buChar char="•"/>
            </a:pPr>
            <a:r>
              <a:rPr lang="en-US" dirty="0"/>
              <a:t>Partner with health academy students to engage the next generation in awareness and activism around asthma.</a:t>
            </a:r>
            <a:endParaRPr dirty="0"/>
          </a:p>
          <a:p>
            <a:pPr marL="457200" lvl="0" indent="0" algn="l" rtl="0">
              <a:spcBef>
                <a:spcPts val="0"/>
              </a:spcBef>
              <a:spcAft>
                <a:spcPts val="0"/>
              </a:spcAft>
              <a:buNone/>
            </a:pPr>
            <a:endParaRPr dirty="0"/>
          </a:p>
          <a:p>
            <a:pPr marL="457200" lvl="0" indent="-342900" algn="l" rtl="0">
              <a:spcBef>
                <a:spcPts val="0"/>
              </a:spcBef>
              <a:spcAft>
                <a:spcPts val="0"/>
              </a:spcAft>
              <a:buSzPts val="1800"/>
              <a:buChar char="•"/>
            </a:pPr>
            <a:r>
              <a:rPr lang="en-US" dirty="0"/>
              <a:t>Continue to provide high quality evidence based care to our students and staff.</a:t>
            </a:r>
            <a:endParaRPr dirty="0"/>
          </a:p>
          <a:p>
            <a:pPr marL="457200" lvl="0" indent="0" algn="l" rtl="0">
              <a:spcBef>
                <a:spcPts val="0"/>
              </a:spcBef>
              <a:spcAft>
                <a:spcPts val="0"/>
              </a:spcAft>
              <a:buNone/>
            </a:pPr>
            <a:endParaRPr dirty="0"/>
          </a:p>
          <a:p>
            <a:pPr marL="457200" lvl="0" indent="-342900" algn="l" rtl="0">
              <a:spcBef>
                <a:spcPts val="0"/>
              </a:spcBef>
              <a:spcAft>
                <a:spcPts val="0"/>
              </a:spcAft>
              <a:buSzPts val="1800"/>
              <a:buChar char="•"/>
            </a:pPr>
            <a:r>
              <a:rPr lang="en-US" dirty="0"/>
              <a:t>Partner with local pediatricians, FQHC’s and </a:t>
            </a:r>
            <a:r>
              <a:rPr lang="en-US" dirty="0" smtClean="0"/>
              <a:t>PHN’s </a:t>
            </a:r>
            <a:r>
              <a:rPr lang="en-US" dirty="0"/>
              <a:t>to wrap around care and improve asthma management in </a:t>
            </a:r>
            <a:r>
              <a:rPr lang="en-US" dirty="0" smtClean="0"/>
              <a:t>schools. </a:t>
            </a:r>
            <a:endParaRPr dirty="0"/>
          </a:p>
        </p:txBody>
      </p:sp>
      <p:sp>
        <p:nvSpPr>
          <p:cNvPr id="242" name="Google Shape;242;g290734cb778_2_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600" dirty="0" smtClean="0">
                <a:solidFill>
                  <a:schemeClr val="accent3"/>
                </a:solidFill>
                <a:latin typeface="Calibri"/>
                <a:ea typeface="Calibri"/>
                <a:cs typeface="Calibri"/>
                <a:sym typeface="Calibri"/>
              </a:rPr>
              <a:t>Looking forward: Next Steps</a:t>
            </a:r>
            <a:endParaRPr sz="4600" dirty="0">
              <a:solidFill>
                <a:schemeClr val="accent3"/>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8d1aa5e302_0_123"/>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rmAutofit/>
          </a:bodyPr>
          <a:lstStyle/>
          <a:p>
            <a:pPr marL="457200" lvl="0" indent="-342900" algn="l" rtl="0">
              <a:spcBef>
                <a:spcPts val="0"/>
              </a:spcBef>
              <a:spcAft>
                <a:spcPts val="0"/>
              </a:spcAft>
              <a:buSzPts val="1800"/>
              <a:buChar char="•"/>
            </a:pPr>
            <a:r>
              <a:rPr lang="en-US" u="sng" dirty="0">
                <a:solidFill>
                  <a:srgbClr val="002060"/>
                </a:solidFill>
                <a:hlinkClick r:id="rId3"/>
              </a:rPr>
              <a:t>American Lung Association- Asthma Basics</a:t>
            </a:r>
            <a:endParaRPr dirty="0">
              <a:solidFill>
                <a:srgbClr val="002060"/>
              </a:solidFill>
            </a:endParaRPr>
          </a:p>
          <a:p>
            <a:pPr marL="457200" lvl="0" indent="0" algn="l" rtl="0">
              <a:spcBef>
                <a:spcPts val="0"/>
              </a:spcBef>
              <a:spcAft>
                <a:spcPts val="0"/>
              </a:spcAft>
              <a:buNone/>
            </a:pPr>
            <a:endParaRPr dirty="0">
              <a:solidFill>
                <a:srgbClr val="002060"/>
              </a:solidFill>
            </a:endParaRPr>
          </a:p>
          <a:p>
            <a:pPr marL="457200" lvl="0" indent="-342900" algn="l" rtl="0">
              <a:spcBef>
                <a:spcPts val="0"/>
              </a:spcBef>
              <a:spcAft>
                <a:spcPts val="0"/>
              </a:spcAft>
              <a:buSzPts val="1800"/>
              <a:buChar char="•"/>
            </a:pPr>
            <a:r>
              <a:rPr lang="en-US" u="sng" dirty="0">
                <a:solidFill>
                  <a:srgbClr val="002060"/>
                </a:solidFill>
                <a:hlinkClick r:id="rId4"/>
              </a:rPr>
              <a:t>CDC Schools and Asthma Control</a:t>
            </a:r>
            <a:endParaRPr dirty="0">
              <a:solidFill>
                <a:srgbClr val="002060"/>
              </a:solidFill>
            </a:endParaRPr>
          </a:p>
          <a:p>
            <a:pPr marL="457200" lvl="0" indent="0" algn="l" rtl="0">
              <a:spcBef>
                <a:spcPts val="0"/>
              </a:spcBef>
              <a:spcAft>
                <a:spcPts val="0"/>
              </a:spcAft>
              <a:buNone/>
            </a:pPr>
            <a:endParaRPr dirty="0">
              <a:solidFill>
                <a:srgbClr val="002060"/>
              </a:solidFill>
            </a:endParaRPr>
          </a:p>
          <a:p>
            <a:pPr marL="457200" lvl="0" indent="-342900" algn="l" rtl="0">
              <a:spcBef>
                <a:spcPts val="0"/>
              </a:spcBef>
              <a:spcAft>
                <a:spcPts val="0"/>
              </a:spcAft>
              <a:buSzPts val="1800"/>
              <a:buChar char="•"/>
            </a:pPr>
            <a:r>
              <a:rPr lang="en-US" u="sng" dirty="0">
                <a:solidFill>
                  <a:srgbClr val="002060"/>
                </a:solidFill>
                <a:hlinkClick r:id="rId5"/>
              </a:rPr>
              <a:t>Hawai'i Keiki Website</a:t>
            </a:r>
            <a:endParaRPr dirty="0">
              <a:solidFill>
                <a:srgbClr val="002060"/>
              </a:solidFill>
            </a:endParaRPr>
          </a:p>
          <a:p>
            <a:pPr marL="457200" lvl="0" indent="0" algn="l" rtl="0">
              <a:spcBef>
                <a:spcPts val="0"/>
              </a:spcBef>
              <a:spcAft>
                <a:spcPts val="0"/>
              </a:spcAft>
              <a:buNone/>
            </a:pPr>
            <a:endParaRPr dirty="0">
              <a:solidFill>
                <a:srgbClr val="002060"/>
              </a:solidFill>
            </a:endParaRPr>
          </a:p>
          <a:p>
            <a:pPr marL="457200" lvl="0" indent="-342900" algn="l" rtl="0">
              <a:spcBef>
                <a:spcPts val="0"/>
              </a:spcBef>
              <a:spcAft>
                <a:spcPts val="0"/>
              </a:spcAft>
              <a:buSzPts val="1800"/>
              <a:buChar char="•"/>
            </a:pPr>
            <a:r>
              <a:rPr lang="en-US" u="sng" dirty="0">
                <a:solidFill>
                  <a:srgbClr val="002060"/>
                </a:solidFill>
                <a:hlinkClick r:id="rId6"/>
              </a:rPr>
              <a:t>Healthy Hawaii Strategic Plan</a:t>
            </a:r>
            <a:endParaRPr dirty="0">
              <a:solidFill>
                <a:srgbClr val="002060"/>
              </a:solidFill>
            </a:endParaRPr>
          </a:p>
          <a:p>
            <a:pPr marL="0" lvl="0" indent="0" algn="l" rtl="0">
              <a:spcBef>
                <a:spcPts val="400"/>
              </a:spcBef>
              <a:spcAft>
                <a:spcPts val="0"/>
              </a:spcAft>
              <a:buNone/>
            </a:pPr>
            <a:endParaRPr dirty="0"/>
          </a:p>
          <a:p>
            <a:pPr marL="0" lvl="0" indent="0" algn="l" rtl="0">
              <a:spcBef>
                <a:spcPts val="400"/>
              </a:spcBef>
              <a:spcAft>
                <a:spcPts val="0"/>
              </a:spcAft>
              <a:buNone/>
            </a:pPr>
            <a:endParaRPr dirty="0"/>
          </a:p>
        </p:txBody>
      </p:sp>
      <p:sp>
        <p:nvSpPr>
          <p:cNvPr id="249" name="Google Shape;249;g28d1aa5e302_0_123"/>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solidFill>
                  <a:schemeClr val="accent3"/>
                </a:solidFill>
              </a:rPr>
              <a:t>Resources</a:t>
            </a:r>
            <a:endParaRPr dirty="0">
              <a:solidFill>
                <a:schemeClr val="accent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27c175d8b90_0_0"/>
          <p:cNvSpPr txBox="1">
            <a:spLocks noGrp="1"/>
          </p:cNvSpPr>
          <p:nvPr>
            <p:ph type="body" idx="1"/>
          </p:nvPr>
        </p:nvSpPr>
        <p:spPr>
          <a:xfrm>
            <a:off x="290800" y="1481325"/>
            <a:ext cx="8396100" cy="4526100"/>
          </a:xfrm>
          <a:prstGeom prst="rect">
            <a:avLst/>
          </a:prstGeom>
          <a:noFill/>
          <a:ln>
            <a:noFill/>
          </a:ln>
        </p:spPr>
        <p:txBody>
          <a:bodyPr spcFirstLastPara="1" wrap="square" lIns="91425" tIns="45700" rIns="91425" bIns="45700" anchor="t" anchorCtr="0">
            <a:normAutofit/>
          </a:bodyPr>
          <a:lstStyle/>
          <a:p>
            <a:pPr marL="457200" lvl="0" indent="-387350" algn="l" rtl="0">
              <a:lnSpc>
                <a:spcPct val="100000"/>
              </a:lnSpc>
              <a:spcBef>
                <a:spcPts val="400"/>
              </a:spcBef>
              <a:spcAft>
                <a:spcPts val="0"/>
              </a:spcAft>
              <a:buSzPts val="2500"/>
              <a:buChar char="•"/>
            </a:pPr>
            <a:r>
              <a:rPr lang="en-US" sz="2500" dirty="0">
                <a:highlight>
                  <a:srgbClr val="FFFFFF"/>
                </a:highlight>
              </a:rPr>
              <a:t>Brief overview of </a:t>
            </a:r>
            <a:r>
              <a:rPr lang="en-US" sz="2500" dirty="0"/>
              <a:t>Hawai’i Keiki</a:t>
            </a:r>
            <a:endParaRPr sz="2500" dirty="0"/>
          </a:p>
          <a:p>
            <a:pPr marL="457200" lvl="0" indent="0" algn="l" rtl="0">
              <a:lnSpc>
                <a:spcPct val="100000"/>
              </a:lnSpc>
              <a:spcBef>
                <a:spcPts val="400"/>
              </a:spcBef>
              <a:spcAft>
                <a:spcPts val="0"/>
              </a:spcAft>
              <a:buNone/>
            </a:pPr>
            <a:endParaRPr sz="2500" dirty="0"/>
          </a:p>
          <a:p>
            <a:pPr marL="457200" lvl="0" indent="-387350" algn="l" rtl="0">
              <a:lnSpc>
                <a:spcPct val="100000"/>
              </a:lnSpc>
              <a:spcBef>
                <a:spcPts val="400"/>
              </a:spcBef>
              <a:spcAft>
                <a:spcPts val="0"/>
              </a:spcAft>
              <a:buSzPts val="2500"/>
              <a:buChar char="•"/>
            </a:pPr>
            <a:r>
              <a:rPr lang="en-US" sz="2500" dirty="0"/>
              <a:t>A review of our work in </a:t>
            </a:r>
            <a:r>
              <a:rPr lang="en-US" sz="2500" dirty="0" smtClean="0"/>
              <a:t>the</a:t>
            </a:r>
          </a:p>
          <a:p>
            <a:pPr marL="69850" lvl="0" indent="0" algn="l" rtl="0">
              <a:lnSpc>
                <a:spcPct val="100000"/>
              </a:lnSpc>
              <a:spcBef>
                <a:spcPts val="400"/>
              </a:spcBef>
              <a:spcAft>
                <a:spcPts val="0"/>
              </a:spcAft>
              <a:buSzPts val="2500"/>
              <a:buNone/>
            </a:pPr>
            <a:r>
              <a:rPr lang="en-US" sz="2500" dirty="0" smtClean="0"/>
              <a:t>     </a:t>
            </a:r>
            <a:r>
              <a:rPr lang="en-US" sz="2500" dirty="0"/>
              <a:t>context of asthma prevention, education and treatment</a:t>
            </a:r>
            <a:endParaRPr sz="2500" dirty="0"/>
          </a:p>
          <a:p>
            <a:pPr marL="457200" lvl="0" indent="0" algn="l" rtl="0">
              <a:lnSpc>
                <a:spcPct val="100000"/>
              </a:lnSpc>
              <a:spcBef>
                <a:spcPts val="400"/>
              </a:spcBef>
              <a:spcAft>
                <a:spcPts val="0"/>
              </a:spcAft>
              <a:buNone/>
            </a:pPr>
            <a:endParaRPr sz="2500" dirty="0"/>
          </a:p>
          <a:p>
            <a:pPr marL="457200" lvl="0" indent="-387350" algn="l" rtl="0">
              <a:lnSpc>
                <a:spcPct val="100000"/>
              </a:lnSpc>
              <a:spcBef>
                <a:spcPts val="400"/>
              </a:spcBef>
              <a:spcAft>
                <a:spcPts val="0"/>
              </a:spcAft>
              <a:buSzPts val="2500"/>
              <a:buChar char="•"/>
            </a:pPr>
            <a:r>
              <a:rPr lang="en-US" sz="2500" dirty="0"/>
              <a:t>A summary of our efforts with the Department of Health during the Spring 2022 Control Asthma Campaign</a:t>
            </a:r>
            <a:endParaRPr sz="2500" dirty="0"/>
          </a:p>
          <a:p>
            <a:pPr marL="457200" lvl="0" indent="0" algn="l" rtl="0">
              <a:lnSpc>
                <a:spcPct val="100000"/>
              </a:lnSpc>
              <a:spcBef>
                <a:spcPts val="400"/>
              </a:spcBef>
              <a:spcAft>
                <a:spcPts val="0"/>
              </a:spcAft>
              <a:buNone/>
            </a:pPr>
            <a:endParaRPr sz="2500" dirty="0"/>
          </a:p>
          <a:p>
            <a:pPr marL="457200" lvl="0" indent="-387350" algn="l" rtl="0">
              <a:lnSpc>
                <a:spcPct val="100000"/>
              </a:lnSpc>
              <a:spcBef>
                <a:spcPts val="400"/>
              </a:spcBef>
              <a:spcAft>
                <a:spcPts val="0"/>
              </a:spcAft>
              <a:buSzPts val="2500"/>
              <a:buChar char="•"/>
            </a:pPr>
            <a:r>
              <a:rPr lang="en-US" sz="2500" dirty="0"/>
              <a:t>A look at how our efforts align with the HHSP in the education sector and barriers to implementation</a:t>
            </a:r>
            <a:endParaRPr sz="2500" dirty="0"/>
          </a:p>
        </p:txBody>
      </p:sp>
      <p:sp>
        <p:nvSpPr>
          <p:cNvPr id="63" name="Google Shape;63;g27c175d8b90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1800"/>
              <a:buNone/>
            </a:pPr>
            <a:r>
              <a:rPr lang="en-US" dirty="0">
                <a:solidFill>
                  <a:schemeClr val="accent3"/>
                </a:solidFill>
              </a:rPr>
              <a:t>Objectives</a:t>
            </a:r>
            <a:endParaRPr dirty="0">
              <a:solidFill>
                <a:schemeClr val="accent3"/>
              </a:solidFill>
            </a:endParaRPr>
          </a:p>
        </p:txBody>
      </p:sp>
      <p:pic>
        <p:nvPicPr>
          <p:cNvPr id="64" name="Google Shape;64;g27c175d8b90_0_0"/>
          <p:cNvPicPr preferRelativeResize="0"/>
          <p:nvPr/>
        </p:nvPicPr>
        <p:blipFill>
          <a:blip r:embed="rId3">
            <a:alphaModFix/>
          </a:blip>
          <a:stretch>
            <a:fillRect/>
          </a:stretch>
        </p:blipFill>
        <p:spPr>
          <a:xfrm>
            <a:off x="4962745" y="207469"/>
            <a:ext cx="3881578" cy="2582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g28d1aa5e302_1_0"/>
          <p:cNvSpPr/>
          <p:nvPr/>
        </p:nvSpPr>
        <p:spPr>
          <a:xfrm>
            <a:off x="71000" y="647225"/>
            <a:ext cx="9017700" cy="5351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g28d1aa5e302_1_0"/>
          <p:cNvSpPr txBox="1"/>
          <p:nvPr/>
        </p:nvSpPr>
        <p:spPr>
          <a:xfrm>
            <a:off x="153200" y="131325"/>
            <a:ext cx="8853300" cy="90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600" b="1" dirty="0">
                <a:solidFill>
                  <a:schemeClr val="accent3"/>
                </a:solidFill>
                <a:latin typeface="Calibri"/>
                <a:ea typeface="Calibri"/>
                <a:cs typeface="Calibri"/>
                <a:sym typeface="Calibri"/>
              </a:rPr>
              <a:t>Hawai’i Keiki</a:t>
            </a:r>
            <a:endParaRPr sz="4600" b="1" dirty="0">
              <a:solidFill>
                <a:schemeClr val="accent3"/>
              </a:solidFill>
              <a:latin typeface="Calibri"/>
              <a:ea typeface="Calibri"/>
              <a:cs typeface="Calibri"/>
              <a:sym typeface="Calibri"/>
            </a:endParaRPr>
          </a:p>
          <a:p>
            <a:pPr marL="0" lvl="0" indent="0" algn="ctr" rtl="0">
              <a:spcBef>
                <a:spcPts val="0"/>
              </a:spcBef>
              <a:spcAft>
                <a:spcPts val="0"/>
              </a:spcAft>
              <a:buNone/>
            </a:pPr>
            <a:endParaRPr sz="3400" b="1" dirty="0">
              <a:solidFill>
                <a:srgbClr val="0B7743"/>
              </a:solidFill>
              <a:latin typeface="Cambria"/>
              <a:ea typeface="Cambria"/>
              <a:cs typeface="Cambria"/>
              <a:sym typeface="Cambria"/>
            </a:endParaRPr>
          </a:p>
        </p:txBody>
      </p:sp>
      <p:sp>
        <p:nvSpPr>
          <p:cNvPr id="72" name="Google Shape;72;g28d1aa5e302_1_0"/>
          <p:cNvSpPr txBox="1"/>
          <p:nvPr/>
        </p:nvSpPr>
        <p:spPr>
          <a:xfrm>
            <a:off x="287550" y="1199763"/>
            <a:ext cx="8568900" cy="14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900" i="1">
                <a:solidFill>
                  <a:schemeClr val="dk1"/>
                </a:solidFill>
                <a:latin typeface="Calibri"/>
                <a:ea typeface="Calibri"/>
                <a:cs typeface="Calibri"/>
                <a:sym typeface="Calibri"/>
              </a:rPr>
              <a:t>A</a:t>
            </a:r>
            <a:r>
              <a:rPr lang="en-US" sz="1900" i="1">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partnership between </a:t>
            </a:r>
            <a:r>
              <a:rPr lang="en-US" sz="1900" i="1">
                <a:solidFill>
                  <a:schemeClr val="dk1"/>
                </a:solidFill>
                <a:latin typeface="Calibri"/>
                <a:ea typeface="Calibri"/>
                <a:cs typeface="Calibri"/>
                <a:sym typeface="Calibri"/>
              </a:rPr>
              <a:t>the University of Hawaii at Manoa Nancy Atmospera Walch School of Nursing and the Hawaii Department of Education. The program is designed to improve access and quality of health services in the school by coordinating and expanding existing efforts of the partners and community resources.</a:t>
            </a:r>
            <a:endParaRPr sz="1700" i="1">
              <a:latin typeface="Calibri"/>
              <a:ea typeface="Calibri"/>
              <a:cs typeface="Calibri"/>
              <a:sym typeface="Calibri"/>
            </a:endParaRPr>
          </a:p>
        </p:txBody>
      </p:sp>
      <p:pic>
        <p:nvPicPr>
          <p:cNvPr id="73" name="Google Shape;73;g28d1aa5e302_1_0"/>
          <p:cNvPicPr preferRelativeResize="0"/>
          <p:nvPr/>
        </p:nvPicPr>
        <p:blipFill>
          <a:blip r:embed="rId3">
            <a:alphaModFix/>
          </a:blip>
          <a:stretch>
            <a:fillRect/>
          </a:stretch>
        </p:blipFill>
        <p:spPr>
          <a:xfrm>
            <a:off x="3987525" y="4771100"/>
            <a:ext cx="1168950" cy="1168950"/>
          </a:xfrm>
          <a:prstGeom prst="rect">
            <a:avLst/>
          </a:prstGeom>
          <a:noFill/>
          <a:ln>
            <a:noFill/>
          </a:ln>
        </p:spPr>
      </p:pic>
      <p:cxnSp>
        <p:nvCxnSpPr>
          <p:cNvPr id="74" name="Google Shape;74;g28d1aa5e302_1_0"/>
          <p:cNvCxnSpPr/>
          <p:nvPr/>
        </p:nvCxnSpPr>
        <p:spPr>
          <a:xfrm rot="10800000">
            <a:off x="2834975" y="5355575"/>
            <a:ext cx="1127100" cy="0"/>
          </a:xfrm>
          <a:prstGeom prst="straightConnector1">
            <a:avLst/>
          </a:prstGeom>
          <a:noFill/>
          <a:ln w="9525" cap="flat" cmpd="sng">
            <a:solidFill>
              <a:srgbClr val="595959"/>
            </a:solidFill>
            <a:prstDash val="solid"/>
            <a:round/>
            <a:headEnd type="none" w="med" len="med"/>
            <a:tailEnd type="none" w="med" len="med"/>
          </a:ln>
        </p:spPr>
      </p:cxnSp>
      <p:cxnSp>
        <p:nvCxnSpPr>
          <p:cNvPr id="75" name="Google Shape;75;g28d1aa5e302_1_0"/>
          <p:cNvCxnSpPr/>
          <p:nvPr/>
        </p:nvCxnSpPr>
        <p:spPr>
          <a:xfrm rot="10800000">
            <a:off x="5156475" y="5355575"/>
            <a:ext cx="1127100" cy="0"/>
          </a:xfrm>
          <a:prstGeom prst="straightConnector1">
            <a:avLst/>
          </a:prstGeom>
          <a:noFill/>
          <a:ln w="9525" cap="flat" cmpd="sng">
            <a:solidFill>
              <a:srgbClr val="595959"/>
            </a:solidFill>
            <a:prstDash val="solid"/>
            <a:round/>
            <a:headEnd type="none" w="med" len="med"/>
            <a:tailEnd type="none" w="med" len="med"/>
          </a:ln>
        </p:spPr>
      </p:cxnSp>
      <p:cxnSp>
        <p:nvCxnSpPr>
          <p:cNvPr id="76" name="Google Shape;76;g28d1aa5e302_1_0"/>
          <p:cNvCxnSpPr/>
          <p:nvPr/>
        </p:nvCxnSpPr>
        <p:spPr>
          <a:xfrm rot="10800000">
            <a:off x="3185975" y="4568075"/>
            <a:ext cx="821700" cy="534600"/>
          </a:xfrm>
          <a:prstGeom prst="straightConnector1">
            <a:avLst/>
          </a:prstGeom>
          <a:noFill/>
          <a:ln w="9525" cap="flat" cmpd="sng">
            <a:solidFill>
              <a:srgbClr val="595959"/>
            </a:solidFill>
            <a:prstDash val="solid"/>
            <a:round/>
            <a:headEnd type="none" w="med" len="med"/>
            <a:tailEnd type="none" w="med" len="med"/>
          </a:ln>
        </p:spPr>
      </p:cxnSp>
      <p:cxnSp>
        <p:nvCxnSpPr>
          <p:cNvPr id="77" name="Google Shape;77;g28d1aa5e302_1_0"/>
          <p:cNvCxnSpPr/>
          <p:nvPr/>
        </p:nvCxnSpPr>
        <p:spPr>
          <a:xfrm rot="10800000" flipH="1">
            <a:off x="5076625" y="4568063"/>
            <a:ext cx="821700" cy="534600"/>
          </a:xfrm>
          <a:prstGeom prst="straightConnector1">
            <a:avLst/>
          </a:prstGeom>
          <a:noFill/>
          <a:ln w="9525" cap="flat" cmpd="sng">
            <a:solidFill>
              <a:srgbClr val="595959"/>
            </a:solidFill>
            <a:prstDash val="solid"/>
            <a:round/>
            <a:headEnd type="none" w="med" len="med"/>
            <a:tailEnd type="none" w="med" len="med"/>
          </a:ln>
        </p:spPr>
      </p:cxnSp>
      <p:cxnSp>
        <p:nvCxnSpPr>
          <p:cNvPr id="78" name="Google Shape;78;g28d1aa5e302_1_0"/>
          <p:cNvCxnSpPr/>
          <p:nvPr/>
        </p:nvCxnSpPr>
        <p:spPr>
          <a:xfrm rot="10800000">
            <a:off x="3910475" y="3910400"/>
            <a:ext cx="491400" cy="967200"/>
          </a:xfrm>
          <a:prstGeom prst="straightConnector1">
            <a:avLst/>
          </a:prstGeom>
          <a:noFill/>
          <a:ln w="9525" cap="flat" cmpd="sng">
            <a:solidFill>
              <a:srgbClr val="595959"/>
            </a:solidFill>
            <a:prstDash val="solid"/>
            <a:round/>
            <a:headEnd type="none" w="med" len="med"/>
            <a:tailEnd type="none" w="med" len="med"/>
          </a:ln>
        </p:spPr>
      </p:cxnSp>
      <p:cxnSp>
        <p:nvCxnSpPr>
          <p:cNvPr id="79" name="Google Shape;79;g28d1aa5e302_1_0"/>
          <p:cNvCxnSpPr/>
          <p:nvPr/>
        </p:nvCxnSpPr>
        <p:spPr>
          <a:xfrm rot="10800000" flipH="1">
            <a:off x="4682425" y="3540200"/>
            <a:ext cx="872100" cy="1337400"/>
          </a:xfrm>
          <a:prstGeom prst="straightConnector1">
            <a:avLst/>
          </a:prstGeom>
          <a:noFill/>
          <a:ln w="9525" cap="flat" cmpd="sng">
            <a:solidFill>
              <a:srgbClr val="595959"/>
            </a:solidFill>
            <a:prstDash val="solid"/>
            <a:round/>
            <a:headEnd type="none" w="med" len="med"/>
            <a:tailEnd type="none" w="med" len="med"/>
          </a:ln>
        </p:spPr>
      </p:cxnSp>
      <p:pic>
        <p:nvPicPr>
          <p:cNvPr id="80" name="Google Shape;80;g28d1aa5e302_1_0"/>
          <p:cNvPicPr preferRelativeResize="0"/>
          <p:nvPr/>
        </p:nvPicPr>
        <p:blipFill>
          <a:blip r:embed="rId4">
            <a:alphaModFix/>
          </a:blip>
          <a:stretch>
            <a:fillRect/>
          </a:stretch>
        </p:blipFill>
        <p:spPr>
          <a:xfrm>
            <a:off x="416650" y="5088275"/>
            <a:ext cx="534600" cy="534600"/>
          </a:xfrm>
          <a:prstGeom prst="rect">
            <a:avLst/>
          </a:prstGeom>
          <a:noFill/>
          <a:ln>
            <a:noFill/>
          </a:ln>
        </p:spPr>
      </p:pic>
      <p:sp>
        <p:nvSpPr>
          <p:cNvPr id="81" name="Google Shape;81;g28d1aa5e302_1_0"/>
          <p:cNvSpPr txBox="1"/>
          <p:nvPr/>
        </p:nvSpPr>
        <p:spPr>
          <a:xfrm>
            <a:off x="827963" y="5164025"/>
            <a:ext cx="2007000" cy="3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Assess and manage acute events</a:t>
            </a:r>
            <a:endParaRPr/>
          </a:p>
        </p:txBody>
      </p:sp>
      <p:pic>
        <p:nvPicPr>
          <p:cNvPr id="82" name="Google Shape;82;g28d1aa5e302_1_0"/>
          <p:cNvPicPr preferRelativeResize="0"/>
          <p:nvPr/>
        </p:nvPicPr>
        <p:blipFill>
          <a:blip r:embed="rId5">
            <a:alphaModFix/>
          </a:blip>
          <a:stretch>
            <a:fillRect/>
          </a:stretch>
        </p:blipFill>
        <p:spPr>
          <a:xfrm>
            <a:off x="416648" y="4105491"/>
            <a:ext cx="534601" cy="528606"/>
          </a:xfrm>
          <a:prstGeom prst="rect">
            <a:avLst/>
          </a:prstGeom>
          <a:noFill/>
          <a:ln>
            <a:noFill/>
          </a:ln>
        </p:spPr>
      </p:pic>
      <p:sp>
        <p:nvSpPr>
          <p:cNvPr id="83" name="Google Shape;83;g28d1aa5e302_1_0"/>
          <p:cNvSpPr txBox="1"/>
          <p:nvPr/>
        </p:nvSpPr>
        <p:spPr>
          <a:xfrm>
            <a:off x="951250" y="4178250"/>
            <a:ext cx="2358000" cy="3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Assist with planning and implementing wellness events</a:t>
            </a:r>
            <a:endParaRPr/>
          </a:p>
        </p:txBody>
      </p:sp>
      <p:pic>
        <p:nvPicPr>
          <p:cNvPr id="84" name="Google Shape;84;g28d1aa5e302_1_0"/>
          <p:cNvPicPr preferRelativeResize="0"/>
          <p:nvPr/>
        </p:nvPicPr>
        <p:blipFill>
          <a:blip r:embed="rId6">
            <a:alphaModFix/>
          </a:blip>
          <a:stretch>
            <a:fillRect/>
          </a:stretch>
        </p:blipFill>
        <p:spPr>
          <a:xfrm>
            <a:off x="1239225" y="2828563"/>
            <a:ext cx="1018750" cy="1018750"/>
          </a:xfrm>
          <a:prstGeom prst="rect">
            <a:avLst/>
          </a:prstGeom>
          <a:noFill/>
          <a:ln>
            <a:noFill/>
          </a:ln>
        </p:spPr>
      </p:pic>
      <p:sp>
        <p:nvSpPr>
          <p:cNvPr id="85" name="Google Shape;85;g28d1aa5e302_1_0"/>
          <p:cNvSpPr txBox="1"/>
          <p:nvPr/>
        </p:nvSpPr>
        <p:spPr>
          <a:xfrm>
            <a:off x="2417825" y="2884450"/>
            <a:ext cx="2473800" cy="3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Participate in care management for chronic conditions such as asthma, allergies and diabetes</a:t>
            </a:r>
            <a:endParaRPr/>
          </a:p>
        </p:txBody>
      </p:sp>
      <p:pic>
        <p:nvPicPr>
          <p:cNvPr id="86" name="Google Shape;86;g28d1aa5e302_1_0"/>
          <p:cNvPicPr preferRelativeResize="0"/>
          <p:nvPr/>
        </p:nvPicPr>
        <p:blipFill>
          <a:blip r:embed="rId7">
            <a:alphaModFix/>
          </a:blip>
          <a:stretch>
            <a:fillRect/>
          </a:stretch>
        </p:blipFill>
        <p:spPr>
          <a:xfrm>
            <a:off x="6476175" y="3180312"/>
            <a:ext cx="908401" cy="908401"/>
          </a:xfrm>
          <a:prstGeom prst="rect">
            <a:avLst/>
          </a:prstGeom>
          <a:noFill/>
          <a:ln>
            <a:noFill/>
          </a:ln>
        </p:spPr>
      </p:pic>
      <p:sp>
        <p:nvSpPr>
          <p:cNvPr id="87" name="Google Shape;87;g28d1aa5e302_1_0"/>
          <p:cNvSpPr txBox="1"/>
          <p:nvPr/>
        </p:nvSpPr>
        <p:spPr>
          <a:xfrm>
            <a:off x="4866450" y="2919629"/>
            <a:ext cx="2473800" cy="116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Support the School Health Assistant</a:t>
            </a:r>
            <a:endParaRPr/>
          </a:p>
        </p:txBody>
      </p:sp>
      <p:pic>
        <p:nvPicPr>
          <p:cNvPr id="88" name="Google Shape;88;g28d1aa5e302_1_0"/>
          <p:cNvPicPr preferRelativeResize="0"/>
          <p:nvPr/>
        </p:nvPicPr>
        <p:blipFill>
          <a:blip r:embed="rId8">
            <a:alphaModFix/>
          </a:blip>
          <a:stretch>
            <a:fillRect/>
          </a:stretch>
        </p:blipFill>
        <p:spPr>
          <a:xfrm>
            <a:off x="8004026" y="4124951"/>
            <a:ext cx="664975" cy="664998"/>
          </a:xfrm>
          <a:prstGeom prst="rect">
            <a:avLst/>
          </a:prstGeom>
          <a:noFill/>
          <a:ln>
            <a:noFill/>
          </a:ln>
        </p:spPr>
      </p:pic>
      <p:sp>
        <p:nvSpPr>
          <p:cNvPr id="89" name="Google Shape;89;g28d1aa5e302_1_0"/>
          <p:cNvSpPr txBox="1"/>
          <p:nvPr/>
        </p:nvSpPr>
        <p:spPr>
          <a:xfrm>
            <a:off x="5751377" y="4265900"/>
            <a:ext cx="2358000" cy="3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Provide education and resources</a:t>
            </a:r>
            <a:endParaRPr/>
          </a:p>
        </p:txBody>
      </p:sp>
      <p:pic>
        <p:nvPicPr>
          <p:cNvPr id="90" name="Google Shape;90;g28d1aa5e302_1_0"/>
          <p:cNvPicPr preferRelativeResize="0"/>
          <p:nvPr/>
        </p:nvPicPr>
        <p:blipFill>
          <a:blip r:embed="rId9">
            <a:alphaModFix/>
          </a:blip>
          <a:stretch>
            <a:fillRect/>
          </a:stretch>
        </p:blipFill>
        <p:spPr>
          <a:xfrm>
            <a:off x="7894875" y="5088275"/>
            <a:ext cx="534600" cy="534600"/>
          </a:xfrm>
          <a:prstGeom prst="rect">
            <a:avLst/>
          </a:prstGeom>
          <a:noFill/>
          <a:ln>
            <a:noFill/>
          </a:ln>
        </p:spPr>
      </p:pic>
      <p:sp>
        <p:nvSpPr>
          <p:cNvPr id="91" name="Google Shape;91;g28d1aa5e302_1_0"/>
          <p:cNvSpPr txBox="1"/>
          <p:nvPr/>
        </p:nvSpPr>
        <p:spPr>
          <a:xfrm>
            <a:off x="6072025" y="5164025"/>
            <a:ext cx="1932000" cy="38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t>Collect data and monitor trends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g28d1aa5e302_0_7"/>
          <p:cNvSpPr txBox="1"/>
          <p:nvPr/>
        </p:nvSpPr>
        <p:spPr>
          <a:xfrm>
            <a:off x="318600" y="1182102"/>
            <a:ext cx="8506800" cy="130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1800" b="1">
                <a:solidFill>
                  <a:schemeClr val="dk1"/>
                </a:solidFill>
                <a:latin typeface="Calibri"/>
                <a:ea typeface="Calibri"/>
                <a:cs typeface="Calibri"/>
                <a:sym typeface="Calibri"/>
              </a:rPr>
              <a:t>Goal: </a:t>
            </a:r>
            <a:r>
              <a:rPr lang="en-US" sz="1800">
                <a:solidFill>
                  <a:schemeClr val="dk1"/>
                </a:solidFill>
                <a:latin typeface="Calibri"/>
                <a:ea typeface="Calibri"/>
                <a:cs typeface="Calibri"/>
                <a:sym typeface="Calibri"/>
              </a:rPr>
              <a:t>To provide school-based health services through nurses and nurse practitioners to keep keiki healthy and ready to learn by providing access to school nursing services in Hawaii’s public schools.</a:t>
            </a:r>
            <a:endParaRPr sz="1900" i="1"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1900" b="0" i="0" u="none" strike="noStrike" cap="none">
              <a:solidFill>
                <a:schemeClr val="lt1"/>
              </a:solidFill>
              <a:latin typeface="Arial"/>
              <a:ea typeface="Arial"/>
              <a:cs typeface="Arial"/>
              <a:sym typeface="Arial"/>
            </a:endParaRPr>
          </a:p>
        </p:txBody>
      </p:sp>
      <p:cxnSp>
        <p:nvCxnSpPr>
          <p:cNvPr id="97" name="Google Shape;97;g28d1aa5e302_0_7"/>
          <p:cNvCxnSpPr/>
          <p:nvPr/>
        </p:nvCxnSpPr>
        <p:spPr>
          <a:xfrm>
            <a:off x="-15900" y="4078875"/>
            <a:ext cx="9083400" cy="0"/>
          </a:xfrm>
          <a:prstGeom prst="straightConnector1">
            <a:avLst/>
          </a:prstGeom>
          <a:solidFill>
            <a:schemeClr val="lt1">
              <a:alpha val="89800"/>
            </a:schemeClr>
          </a:solidFill>
          <a:ln w="19050" cap="flat" cmpd="sng">
            <a:solidFill>
              <a:schemeClr val="accent1"/>
            </a:solidFill>
            <a:prstDash val="solid"/>
            <a:round/>
            <a:headEnd type="none" w="sm" len="sm"/>
            <a:tailEnd type="triangle" w="lg" len="lg"/>
          </a:ln>
        </p:spPr>
      </p:cxnSp>
      <p:sp>
        <p:nvSpPr>
          <p:cNvPr id="98" name="Google Shape;98;g28d1aa5e302_0_7"/>
          <p:cNvSpPr/>
          <p:nvPr/>
        </p:nvSpPr>
        <p:spPr>
          <a:xfrm rot="8100000">
            <a:off x="148116" y="2337483"/>
            <a:ext cx="332623" cy="332623"/>
          </a:xfrm>
          <a:prstGeom prst="teardrop">
            <a:avLst>
              <a:gd name="adj" fmla="val 115000"/>
            </a:avLst>
          </a:prstGeom>
          <a:solidFill>
            <a:srgbClr val="F9705A"/>
          </a:solidFill>
          <a:ln w="25400" cap="flat" cmpd="sng">
            <a:solidFill>
              <a:srgbClr val="DD7E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g28d1aa5e302_0_7"/>
          <p:cNvSpPr/>
          <p:nvPr/>
        </p:nvSpPr>
        <p:spPr>
          <a:xfrm>
            <a:off x="185240" y="2374497"/>
            <a:ext cx="258600" cy="258600"/>
          </a:xfrm>
          <a:prstGeom prst="ellipse">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g28d1aa5e302_0_7"/>
          <p:cNvSpPr/>
          <p:nvPr/>
        </p:nvSpPr>
        <p:spPr>
          <a:xfrm>
            <a:off x="549628" y="2739153"/>
            <a:ext cx="2280300" cy="133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g28d1aa5e302_0_7"/>
          <p:cNvSpPr txBox="1"/>
          <p:nvPr/>
        </p:nvSpPr>
        <p:spPr>
          <a:xfrm>
            <a:off x="549628" y="2739153"/>
            <a:ext cx="2280300" cy="1339800"/>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Program grew from 4 nurses to 18</a:t>
            </a:r>
            <a:endParaRPr/>
          </a:p>
          <a:p>
            <a:pPr marL="57150" marR="0" lvl="1" indent="-69850" algn="l" rtl="0">
              <a:lnSpc>
                <a:spcPct val="90000"/>
              </a:lnSpc>
              <a:spcBef>
                <a:spcPts val="385"/>
              </a:spcBef>
              <a:spcAft>
                <a:spcPts val="0"/>
              </a:spcAft>
              <a:buClr>
                <a:srgbClr val="000000"/>
              </a:buClr>
              <a:buSzPts val="1100"/>
              <a:buFont typeface="Arial"/>
              <a:buChar char="•"/>
            </a:pPr>
            <a:r>
              <a:rPr lang="en-US" sz="1100" b="0" i="1" u="none" strike="noStrike" cap="none">
                <a:solidFill>
                  <a:srgbClr val="000000"/>
                </a:solidFill>
                <a:latin typeface="Arial"/>
                <a:ea typeface="Arial"/>
                <a:cs typeface="Arial"/>
                <a:sym typeface="Arial"/>
              </a:rPr>
              <a:t>14 APRNs, 4 RNs</a:t>
            </a:r>
            <a:endParaRPr/>
          </a:p>
        </p:txBody>
      </p:sp>
      <p:sp>
        <p:nvSpPr>
          <p:cNvPr id="102" name="Google Shape;102;g28d1aa5e302_0_7"/>
          <p:cNvSpPr/>
          <p:nvPr/>
        </p:nvSpPr>
        <p:spPr>
          <a:xfrm>
            <a:off x="549628" y="2268438"/>
            <a:ext cx="2280300" cy="4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g28d1aa5e302_0_7"/>
          <p:cNvSpPr txBox="1"/>
          <p:nvPr/>
        </p:nvSpPr>
        <p:spPr>
          <a:xfrm>
            <a:off x="549628" y="2268438"/>
            <a:ext cx="2280300" cy="470700"/>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1" i="0" u="none" strike="noStrike" cap="none">
                <a:solidFill>
                  <a:srgbClr val="F9705A"/>
                </a:solidFill>
                <a:latin typeface="Arial"/>
                <a:ea typeface="Arial"/>
                <a:cs typeface="Arial"/>
                <a:sym typeface="Arial"/>
              </a:rPr>
              <a:t>2014–2019</a:t>
            </a:r>
            <a:endParaRPr>
              <a:solidFill>
                <a:srgbClr val="F9705A"/>
              </a:solidFill>
            </a:endParaRPr>
          </a:p>
        </p:txBody>
      </p:sp>
      <p:cxnSp>
        <p:nvCxnSpPr>
          <p:cNvPr id="104" name="Google Shape;104;g28d1aa5e302_0_7"/>
          <p:cNvCxnSpPr/>
          <p:nvPr/>
        </p:nvCxnSpPr>
        <p:spPr>
          <a:xfrm>
            <a:off x="314539" y="2739153"/>
            <a:ext cx="0" cy="1339800"/>
          </a:xfrm>
          <a:prstGeom prst="straightConnector1">
            <a:avLst/>
          </a:prstGeom>
          <a:noFill/>
          <a:ln w="12700" cap="flat" cmpd="sng">
            <a:solidFill>
              <a:srgbClr val="F9705A"/>
            </a:solidFill>
            <a:prstDash val="dash"/>
            <a:round/>
            <a:headEnd type="none" w="sm" len="sm"/>
            <a:tailEnd type="none" w="sm" len="sm"/>
          </a:ln>
        </p:spPr>
      </p:cxnSp>
      <p:sp>
        <p:nvSpPr>
          <p:cNvPr id="105" name="Google Shape;105;g28d1aa5e302_0_7"/>
          <p:cNvSpPr/>
          <p:nvPr/>
        </p:nvSpPr>
        <p:spPr>
          <a:xfrm>
            <a:off x="272491" y="4036514"/>
            <a:ext cx="84600" cy="84600"/>
          </a:xfrm>
          <a:prstGeom prst="ellipse">
            <a:avLst/>
          </a:prstGeom>
          <a:solidFill>
            <a:srgbClr val="F9705A"/>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28d1aa5e302_0_7"/>
          <p:cNvSpPr/>
          <p:nvPr/>
        </p:nvSpPr>
        <p:spPr>
          <a:xfrm rot="-2700000">
            <a:off x="1135496" y="5487649"/>
            <a:ext cx="332623" cy="332623"/>
          </a:xfrm>
          <a:prstGeom prst="teardrop">
            <a:avLst>
              <a:gd name="adj" fmla="val 115000"/>
            </a:avLst>
          </a:prstGeom>
          <a:solidFill>
            <a:srgbClr val="FFAC33"/>
          </a:solidFill>
          <a:ln w="254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g28d1aa5e302_0_7"/>
          <p:cNvSpPr/>
          <p:nvPr/>
        </p:nvSpPr>
        <p:spPr>
          <a:xfrm>
            <a:off x="1172397" y="5524662"/>
            <a:ext cx="258600" cy="258600"/>
          </a:xfrm>
          <a:prstGeom prst="ellipse">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g28d1aa5e302_0_7"/>
          <p:cNvSpPr/>
          <p:nvPr/>
        </p:nvSpPr>
        <p:spPr>
          <a:xfrm>
            <a:off x="1536785" y="4078879"/>
            <a:ext cx="2280300" cy="133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g28d1aa5e302_0_7"/>
          <p:cNvSpPr txBox="1"/>
          <p:nvPr/>
        </p:nvSpPr>
        <p:spPr>
          <a:xfrm>
            <a:off x="1536785" y="4078879"/>
            <a:ext cx="2280300" cy="1339800"/>
          </a:xfrm>
          <a:prstGeom prst="rect">
            <a:avLst/>
          </a:prstGeom>
          <a:noFill/>
          <a:ln>
            <a:noFill/>
          </a:ln>
        </p:spPr>
        <p:txBody>
          <a:bodyPr spcFirstLastPara="1" wrap="square" lIns="0" tIns="104775" rIns="0" bIns="69850" anchor="b"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Initiated Oral Health Program </a:t>
            </a:r>
            <a:endParaRPr/>
          </a:p>
        </p:txBody>
      </p:sp>
      <p:sp>
        <p:nvSpPr>
          <p:cNvPr id="110" name="Google Shape;110;g28d1aa5e302_0_7"/>
          <p:cNvSpPr/>
          <p:nvPr/>
        </p:nvSpPr>
        <p:spPr>
          <a:xfrm>
            <a:off x="1536785" y="5418604"/>
            <a:ext cx="2280300" cy="4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g28d1aa5e302_0_7"/>
          <p:cNvSpPr txBox="1"/>
          <p:nvPr/>
        </p:nvSpPr>
        <p:spPr>
          <a:xfrm>
            <a:off x="1536785" y="5418604"/>
            <a:ext cx="2280300" cy="470700"/>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1" i="0" u="none" strike="noStrike" cap="none">
                <a:solidFill>
                  <a:srgbClr val="FFAC33"/>
                </a:solidFill>
                <a:latin typeface="Arial"/>
                <a:ea typeface="Arial"/>
                <a:cs typeface="Arial"/>
                <a:sym typeface="Arial"/>
              </a:rPr>
              <a:t>2019</a:t>
            </a:r>
            <a:endParaRPr>
              <a:solidFill>
                <a:srgbClr val="FFAC33"/>
              </a:solidFill>
            </a:endParaRPr>
          </a:p>
        </p:txBody>
      </p:sp>
      <p:cxnSp>
        <p:nvCxnSpPr>
          <p:cNvPr id="112" name="Google Shape;112;g28d1aa5e302_0_7"/>
          <p:cNvCxnSpPr/>
          <p:nvPr/>
        </p:nvCxnSpPr>
        <p:spPr>
          <a:xfrm>
            <a:off x="1301696" y="4078879"/>
            <a:ext cx="0" cy="1339800"/>
          </a:xfrm>
          <a:prstGeom prst="straightConnector1">
            <a:avLst/>
          </a:prstGeom>
          <a:noFill/>
          <a:ln w="12700" cap="flat" cmpd="sng">
            <a:solidFill>
              <a:srgbClr val="FFAC33"/>
            </a:solidFill>
            <a:prstDash val="dash"/>
            <a:round/>
            <a:headEnd type="none" w="sm" len="sm"/>
            <a:tailEnd type="none" w="sm" len="sm"/>
          </a:ln>
        </p:spPr>
      </p:cxnSp>
      <p:sp>
        <p:nvSpPr>
          <p:cNvPr id="113" name="Google Shape;113;g28d1aa5e302_0_7"/>
          <p:cNvSpPr/>
          <p:nvPr/>
        </p:nvSpPr>
        <p:spPr>
          <a:xfrm>
            <a:off x="1259648" y="4036514"/>
            <a:ext cx="84600" cy="84600"/>
          </a:xfrm>
          <a:prstGeom prst="ellipse">
            <a:avLst/>
          </a:prstGeom>
          <a:solidFill>
            <a:srgbClr val="FFAC3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g28d1aa5e302_0_7"/>
          <p:cNvSpPr/>
          <p:nvPr/>
        </p:nvSpPr>
        <p:spPr>
          <a:xfrm rot="8100000">
            <a:off x="2884429" y="2337483"/>
            <a:ext cx="332623" cy="332623"/>
          </a:xfrm>
          <a:prstGeom prst="teardrop">
            <a:avLst>
              <a:gd name="adj" fmla="val 115000"/>
            </a:avLst>
          </a:prstGeom>
          <a:solidFill>
            <a:srgbClr val="F17790"/>
          </a:solidFill>
          <a:ln w="25400" cap="flat" cmpd="sng">
            <a:solidFill>
              <a:srgbClr val="F8C8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g28d1aa5e302_0_7"/>
          <p:cNvSpPr/>
          <p:nvPr/>
        </p:nvSpPr>
        <p:spPr>
          <a:xfrm>
            <a:off x="2921554" y="2374497"/>
            <a:ext cx="258600" cy="258600"/>
          </a:xfrm>
          <a:prstGeom prst="ellipse">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g28d1aa5e302_0_7"/>
          <p:cNvSpPr/>
          <p:nvPr/>
        </p:nvSpPr>
        <p:spPr>
          <a:xfrm>
            <a:off x="3285942" y="2739153"/>
            <a:ext cx="2280300" cy="133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g28d1aa5e302_0_7"/>
          <p:cNvSpPr txBox="1"/>
          <p:nvPr/>
        </p:nvSpPr>
        <p:spPr>
          <a:xfrm>
            <a:off x="3285942" y="2739153"/>
            <a:ext cx="2280300" cy="1339800"/>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DOE received CARES funding to place a COVID Resource RN in each CA (33 total HK nurses); Health Hotline &amp; Virtual Health Program</a:t>
            </a:r>
            <a:endParaRPr/>
          </a:p>
          <a:p>
            <a:pPr marL="57150" marR="0" lvl="1" indent="-69850" algn="l" rtl="0">
              <a:lnSpc>
                <a:spcPct val="90000"/>
              </a:lnSpc>
              <a:spcBef>
                <a:spcPts val="385"/>
              </a:spcBef>
              <a:spcAft>
                <a:spcPts val="0"/>
              </a:spcAft>
              <a:buClr>
                <a:srgbClr val="000000"/>
              </a:buClr>
              <a:buSzPts val="1100"/>
              <a:buFont typeface="Arial"/>
              <a:buChar char="•"/>
            </a:pPr>
            <a:r>
              <a:rPr lang="en-US" sz="1100" b="0" i="1" u="none" strike="noStrike" cap="none">
                <a:solidFill>
                  <a:srgbClr val="000000"/>
                </a:solidFill>
                <a:latin typeface="Arial"/>
                <a:ea typeface="Arial"/>
                <a:cs typeface="Arial"/>
                <a:sym typeface="Arial"/>
              </a:rPr>
              <a:t>14 APRNs; 19 RNs   </a:t>
            </a:r>
            <a:endParaRPr/>
          </a:p>
        </p:txBody>
      </p:sp>
      <p:sp>
        <p:nvSpPr>
          <p:cNvPr id="118" name="Google Shape;118;g28d1aa5e302_0_7"/>
          <p:cNvSpPr/>
          <p:nvPr/>
        </p:nvSpPr>
        <p:spPr>
          <a:xfrm>
            <a:off x="3285942" y="2268438"/>
            <a:ext cx="2280300" cy="4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g28d1aa5e302_0_7"/>
          <p:cNvSpPr txBox="1"/>
          <p:nvPr/>
        </p:nvSpPr>
        <p:spPr>
          <a:xfrm>
            <a:off x="3285942" y="2268438"/>
            <a:ext cx="2280300" cy="470700"/>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1" i="0" u="none" strike="noStrike" cap="none">
                <a:solidFill>
                  <a:srgbClr val="F17790"/>
                </a:solidFill>
                <a:latin typeface="Arial"/>
                <a:ea typeface="Arial"/>
                <a:cs typeface="Arial"/>
                <a:sym typeface="Arial"/>
              </a:rPr>
              <a:t>2020</a:t>
            </a:r>
            <a:endParaRPr>
              <a:solidFill>
                <a:srgbClr val="F17790"/>
              </a:solidFill>
            </a:endParaRPr>
          </a:p>
        </p:txBody>
      </p:sp>
      <p:cxnSp>
        <p:nvCxnSpPr>
          <p:cNvPr id="120" name="Google Shape;120;g28d1aa5e302_0_7"/>
          <p:cNvCxnSpPr/>
          <p:nvPr/>
        </p:nvCxnSpPr>
        <p:spPr>
          <a:xfrm>
            <a:off x="3050853" y="2739153"/>
            <a:ext cx="0" cy="1339800"/>
          </a:xfrm>
          <a:prstGeom prst="straightConnector1">
            <a:avLst/>
          </a:prstGeom>
          <a:noFill/>
          <a:ln w="12700" cap="flat" cmpd="sng">
            <a:solidFill>
              <a:srgbClr val="F17790"/>
            </a:solidFill>
            <a:prstDash val="dash"/>
            <a:round/>
            <a:headEnd type="none" w="sm" len="sm"/>
            <a:tailEnd type="none" w="sm" len="sm"/>
          </a:ln>
        </p:spPr>
      </p:cxnSp>
      <p:sp>
        <p:nvSpPr>
          <p:cNvPr id="121" name="Google Shape;121;g28d1aa5e302_0_7"/>
          <p:cNvSpPr/>
          <p:nvPr/>
        </p:nvSpPr>
        <p:spPr>
          <a:xfrm>
            <a:off x="3008804" y="4036514"/>
            <a:ext cx="84600" cy="84600"/>
          </a:xfrm>
          <a:prstGeom prst="ellipse">
            <a:avLst/>
          </a:prstGeom>
          <a:solidFill>
            <a:srgbClr val="F1779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g28d1aa5e302_0_7"/>
          <p:cNvSpPr/>
          <p:nvPr/>
        </p:nvSpPr>
        <p:spPr>
          <a:xfrm rot="-2700000">
            <a:off x="3490809" y="5487649"/>
            <a:ext cx="332623" cy="332623"/>
          </a:xfrm>
          <a:prstGeom prst="teardrop">
            <a:avLst>
              <a:gd name="adj" fmla="val 115000"/>
            </a:avLst>
          </a:prstGeom>
          <a:solidFill>
            <a:srgbClr val="C9E265"/>
          </a:solidFill>
          <a:ln w="25400" cap="flat" cmpd="sng">
            <a:solidFill>
              <a:srgbClr val="B6D7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g28d1aa5e302_0_7"/>
          <p:cNvSpPr/>
          <p:nvPr/>
        </p:nvSpPr>
        <p:spPr>
          <a:xfrm>
            <a:off x="3527710" y="5524662"/>
            <a:ext cx="258600" cy="258600"/>
          </a:xfrm>
          <a:prstGeom prst="ellipse">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g28d1aa5e302_0_7"/>
          <p:cNvSpPr/>
          <p:nvPr/>
        </p:nvSpPr>
        <p:spPr>
          <a:xfrm>
            <a:off x="4273099" y="4078879"/>
            <a:ext cx="2280300" cy="133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g28d1aa5e302_0_7"/>
          <p:cNvSpPr txBox="1"/>
          <p:nvPr/>
        </p:nvSpPr>
        <p:spPr>
          <a:xfrm>
            <a:off x="3892100" y="4155075"/>
            <a:ext cx="2501700" cy="1339800"/>
          </a:xfrm>
          <a:prstGeom prst="rect">
            <a:avLst/>
          </a:prstGeom>
          <a:noFill/>
          <a:ln>
            <a:noFill/>
          </a:ln>
        </p:spPr>
        <p:txBody>
          <a:bodyPr spcFirstLastPara="1" wrap="square" lIns="0" tIns="104775" rIns="0" bIns="69850" anchor="b"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DOH-DOE MOA to expand HK for an RN in each Complex*; Mental Health Practitioner; Summer support </a:t>
            </a:r>
            <a:endParaRPr/>
          </a:p>
          <a:p>
            <a:pPr marL="0" marR="0" lvl="0" indent="0" algn="l" rtl="0">
              <a:lnSpc>
                <a:spcPct val="90000"/>
              </a:lnSpc>
              <a:spcBef>
                <a:spcPts val="385"/>
              </a:spcBef>
              <a:spcAft>
                <a:spcPts val="0"/>
              </a:spcAft>
              <a:buClr>
                <a:srgbClr val="000000"/>
              </a:buClr>
              <a:buSzPts val="1100"/>
              <a:buFont typeface="Arial"/>
              <a:buNone/>
            </a:pPr>
            <a:r>
              <a:rPr lang="en-US" sz="1100" b="0" i="0" u="none" strike="noStrike" cap="none">
                <a:solidFill>
                  <a:srgbClr val="000000"/>
                </a:solidFill>
                <a:latin typeface="Arial"/>
                <a:ea typeface="Arial"/>
                <a:cs typeface="Arial"/>
                <a:sym typeface="Arial"/>
              </a:rPr>
              <a:t>DOE: ESSER III funds to implement School Health Support Staff (SHSS) within HK to manage testing programs and extend HK impact</a:t>
            </a:r>
            <a:endParaRPr/>
          </a:p>
        </p:txBody>
      </p:sp>
      <p:sp>
        <p:nvSpPr>
          <p:cNvPr id="126" name="Google Shape;126;g28d1aa5e302_0_7"/>
          <p:cNvSpPr/>
          <p:nvPr/>
        </p:nvSpPr>
        <p:spPr>
          <a:xfrm>
            <a:off x="4273099" y="5418604"/>
            <a:ext cx="2280300" cy="4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g28d1aa5e302_0_7"/>
          <p:cNvSpPr txBox="1"/>
          <p:nvPr/>
        </p:nvSpPr>
        <p:spPr>
          <a:xfrm>
            <a:off x="3892099" y="5418604"/>
            <a:ext cx="2280300" cy="470700"/>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1" i="0" u="none" strike="noStrike" cap="none">
                <a:solidFill>
                  <a:srgbClr val="C9E265"/>
                </a:solidFill>
                <a:latin typeface="Arial"/>
                <a:ea typeface="Arial"/>
                <a:cs typeface="Arial"/>
                <a:sym typeface="Arial"/>
              </a:rPr>
              <a:t>2021</a:t>
            </a:r>
            <a:endParaRPr>
              <a:solidFill>
                <a:srgbClr val="C9E265"/>
              </a:solidFill>
            </a:endParaRPr>
          </a:p>
        </p:txBody>
      </p:sp>
      <p:cxnSp>
        <p:nvCxnSpPr>
          <p:cNvPr id="128" name="Google Shape;128;g28d1aa5e302_0_7"/>
          <p:cNvCxnSpPr/>
          <p:nvPr/>
        </p:nvCxnSpPr>
        <p:spPr>
          <a:xfrm>
            <a:off x="3657009" y="4078879"/>
            <a:ext cx="0" cy="1339800"/>
          </a:xfrm>
          <a:prstGeom prst="straightConnector1">
            <a:avLst/>
          </a:prstGeom>
          <a:noFill/>
          <a:ln w="12700" cap="flat" cmpd="sng">
            <a:solidFill>
              <a:srgbClr val="C9E265"/>
            </a:solidFill>
            <a:prstDash val="dash"/>
            <a:round/>
            <a:headEnd type="none" w="sm" len="sm"/>
            <a:tailEnd type="none" w="sm" len="sm"/>
          </a:ln>
        </p:spPr>
      </p:cxnSp>
      <p:sp>
        <p:nvSpPr>
          <p:cNvPr id="129" name="Google Shape;129;g28d1aa5e302_0_7"/>
          <p:cNvSpPr/>
          <p:nvPr/>
        </p:nvSpPr>
        <p:spPr>
          <a:xfrm>
            <a:off x="3614961" y="4036514"/>
            <a:ext cx="84600" cy="84600"/>
          </a:xfrm>
          <a:prstGeom prst="ellipse">
            <a:avLst/>
          </a:prstGeom>
          <a:solidFill>
            <a:srgbClr val="C9E26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g28d1aa5e302_0_7"/>
          <p:cNvSpPr/>
          <p:nvPr/>
        </p:nvSpPr>
        <p:spPr>
          <a:xfrm rot="8100000">
            <a:off x="5620743" y="2337483"/>
            <a:ext cx="332623" cy="332623"/>
          </a:xfrm>
          <a:prstGeom prst="teardrop">
            <a:avLst>
              <a:gd name="adj" fmla="val 115000"/>
            </a:avLst>
          </a:prstGeom>
          <a:solidFill>
            <a:srgbClr val="0E67A3"/>
          </a:solidFill>
          <a:ln w="25400" cap="flat" cmpd="sng">
            <a:solidFill>
              <a:srgbClr val="94B6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g28d1aa5e302_0_7"/>
          <p:cNvSpPr/>
          <p:nvPr/>
        </p:nvSpPr>
        <p:spPr>
          <a:xfrm>
            <a:off x="5657867" y="2374497"/>
            <a:ext cx="258600" cy="258600"/>
          </a:xfrm>
          <a:prstGeom prst="ellipse">
            <a:avLst/>
          </a:prstGeom>
          <a:solidFill>
            <a:schemeClr val="lt1">
              <a:alpha val="898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28d1aa5e302_0_7"/>
          <p:cNvSpPr/>
          <p:nvPr/>
        </p:nvSpPr>
        <p:spPr>
          <a:xfrm>
            <a:off x="6022255" y="2739153"/>
            <a:ext cx="2280300" cy="133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28d1aa5e302_0_7"/>
          <p:cNvSpPr txBox="1"/>
          <p:nvPr/>
        </p:nvSpPr>
        <p:spPr>
          <a:xfrm>
            <a:off x="6022255" y="2739153"/>
            <a:ext cx="2280300" cy="1339800"/>
          </a:xfrm>
          <a:prstGeom prst="rect">
            <a:avLst/>
          </a:prstGeom>
          <a:noFill/>
          <a:ln>
            <a:noFill/>
          </a:ln>
        </p:spPr>
        <p:txBody>
          <a:bodyPr spcFirstLastPara="1" wrap="square" lIns="0" tIns="69850" rIns="69850" bIns="104775" anchor="t" anchorCtr="0">
            <a:noAutofit/>
          </a:bodyPr>
          <a:lstStyle/>
          <a:p>
            <a:pPr marL="0" marR="0" lvl="0" indent="0" algn="l" rtl="0">
              <a:lnSpc>
                <a:spcPct val="9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17 APRNs; 42 Complex RNs; &gt;160 SHSS; 2 MH staff; 1 RDH </a:t>
            </a:r>
            <a:endParaRPr/>
          </a:p>
        </p:txBody>
      </p:sp>
      <p:sp>
        <p:nvSpPr>
          <p:cNvPr id="134" name="Google Shape;134;g28d1aa5e302_0_7"/>
          <p:cNvSpPr/>
          <p:nvPr/>
        </p:nvSpPr>
        <p:spPr>
          <a:xfrm>
            <a:off x="6022255" y="2268438"/>
            <a:ext cx="2280300" cy="4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28d1aa5e302_0_7"/>
          <p:cNvSpPr txBox="1"/>
          <p:nvPr/>
        </p:nvSpPr>
        <p:spPr>
          <a:xfrm>
            <a:off x="6022255" y="2268438"/>
            <a:ext cx="2280300" cy="470700"/>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1" i="0" u="none" strike="noStrike" cap="none">
                <a:solidFill>
                  <a:srgbClr val="0E67A3"/>
                </a:solidFill>
                <a:latin typeface="Arial"/>
                <a:ea typeface="Arial"/>
                <a:cs typeface="Arial"/>
                <a:sym typeface="Arial"/>
              </a:rPr>
              <a:t>2022</a:t>
            </a:r>
            <a:endParaRPr>
              <a:solidFill>
                <a:srgbClr val="0E67A3"/>
              </a:solidFill>
            </a:endParaRPr>
          </a:p>
        </p:txBody>
      </p:sp>
      <p:cxnSp>
        <p:nvCxnSpPr>
          <p:cNvPr id="136" name="Google Shape;136;g28d1aa5e302_0_7"/>
          <p:cNvCxnSpPr/>
          <p:nvPr/>
        </p:nvCxnSpPr>
        <p:spPr>
          <a:xfrm>
            <a:off x="5787166" y="2739153"/>
            <a:ext cx="0" cy="1339800"/>
          </a:xfrm>
          <a:prstGeom prst="straightConnector1">
            <a:avLst/>
          </a:prstGeom>
          <a:noFill/>
          <a:ln w="12700" cap="flat" cmpd="sng">
            <a:solidFill>
              <a:srgbClr val="0E67A3"/>
            </a:solidFill>
            <a:prstDash val="dash"/>
            <a:round/>
            <a:headEnd type="none" w="sm" len="sm"/>
            <a:tailEnd type="none" w="sm" len="sm"/>
          </a:ln>
        </p:spPr>
      </p:cxnSp>
      <p:sp>
        <p:nvSpPr>
          <p:cNvPr id="137" name="Google Shape;137;g28d1aa5e302_0_7"/>
          <p:cNvSpPr/>
          <p:nvPr/>
        </p:nvSpPr>
        <p:spPr>
          <a:xfrm>
            <a:off x="5745118" y="4036514"/>
            <a:ext cx="84600" cy="84600"/>
          </a:xfrm>
          <a:prstGeom prst="ellipse">
            <a:avLst/>
          </a:prstGeom>
          <a:solidFill>
            <a:srgbClr val="0E67A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28d1aa5e302_0_7"/>
          <p:cNvSpPr txBox="1">
            <a:spLocks noGrp="1"/>
          </p:cNvSpPr>
          <p:nvPr>
            <p:ph type="title"/>
          </p:nvPr>
        </p:nvSpPr>
        <p:spPr>
          <a:xfrm>
            <a:off x="533400" y="38806"/>
            <a:ext cx="7772400" cy="1143300"/>
          </a:xfrm>
          <a:prstGeom prst="rect">
            <a:avLst/>
          </a:prstGeom>
          <a:noFill/>
          <a:ln>
            <a:noFill/>
          </a:ln>
        </p:spPr>
        <p:txBody>
          <a:bodyPr spcFirstLastPara="1" wrap="square" lIns="121900" tIns="60925" rIns="121900" bIns="60925" anchor="ctr" anchorCtr="0">
            <a:normAutofit/>
          </a:bodyPr>
          <a:lstStyle/>
          <a:p>
            <a:pPr marL="0" lvl="0" indent="0" algn="ctr" rtl="0">
              <a:spcBef>
                <a:spcPts val="0"/>
              </a:spcBef>
              <a:spcAft>
                <a:spcPts val="0"/>
              </a:spcAft>
              <a:buClr>
                <a:schemeClr val="dk1"/>
              </a:buClr>
              <a:buSzPts val="1100"/>
              <a:buFont typeface="Arial"/>
              <a:buNone/>
            </a:pPr>
            <a:r>
              <a:rPr lang="en-US" sz="4600" dirty="0">
                <a:solidFill>
                  <a:schemeClr val="accent3"/>
                </a:solidFill>
                <a:latin typeface="Calibri"/>
                <a:ea typeface="Calibri"/>
                <a:cs typeface="Calibri"/>
                <a:sym typeface="Calibri"/>
              </a:rPr>
              <a:t>Hawai’i Keiki</a:t>
            </a:r>
            <a:endParaRPr sz="4700" dirty="0">
              <a:solidFill>
                <a:schemeClr val="accent3"/>
              </a:solidFill>
              <a:latin typeface="Calibri"/>
              <a:ea typeface="Calibri"/>
              <a:cs typeface="Calibri"/>
              <a:sym typeface="Calibri"/>
            </a:endParaRPr>
          </a:p>
        </p:txBody>
      </p:sp>
      <p:sp>
        <p:nvSpPr>
          <p:cNvPr id="139" name="Google Shape;139;g28d1aa5e302_0_7"/>
          <p:cNvSpPr/>
          <p:nvPr/>
        </p:nvSpPr>
        <p:spPr>
          <a:xfrm>
            <a:off x="6586761" y="4036514"/>
            <a:ext cx="84600" cy="84600"/>
          </a:xfrm>
          <a:prstGeom prst="ellipse">
            <a:avLst/>
          </a:prstGeom>
          <a:solidFill>
            <a:srgbClr val="0E9453"/>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28d1aa5e302_0_7"/>
          <p:cNvSpPr/>
          <p:nvPr/>
        </p:nvSpPr>
        <p:spPr>
          <a:xfrm rot="-2700000">
            <a:off x="6462609" y="5487649"/>
            <a:ext cx="332623" cy="332623"/>
          </a:xfrm>
          <a:prstGeom prst="teardrop">
            <a:avLst>
              <a:gd name="adj" fmla="val 115000"/>
            </a:avLst>
          </a:prstGeom>
          <a:solidFill>
            <a:srgbClr val="0E9453"/>
          </a:solidFill>
          <a:ln w="25400" cap="flat" cmpd="sng">
            <a:solidFill>
              <a:srgbClr val="0B77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28d1aa5e302_0_7"/>
          <p:cNvSpPr/>
          <p:nvPr/>
        </p:nvSpPr>
        <p:spPr>
          <a:xfrm>
            <a:off x="6499510" y="5524662"/>
            <a:ext cx="258600" cy="258600"/>
          </a:xfrm>
          <a:prstGeom prst="ellipse">
            <a:avLst/>
          </a:prstGeom>
          <a:solidFill>
            <a:srgbClr val="0A67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28d1aa5e302_0_7"/>
          <p:cNvSpPr txBox="1"/>
          <p:nvPr/>
        </p:nvSpPr>
        <p:spPr>
          <a:xfrm>
            <a:off x="6787699" y="3697879"/>
            <a:ext cx="2280300" cy="1339800"/>
          </a:xfrm>
          <a:prstGeom prst="rect">
            <a:avLst/>
          </a:prstGeom>
          <a:noFill/>
          <a:ln>
            <a:noFill/>
          </a:ln>
        </p:spPr>
        <p:txBody>
          <a:bodyPr spcFirstLastPara="1" wrap="square" lIns="0" tIns="104775" rIns="0" bIns="69850" anchor="b" anchorCtr="0">
            <a:noAutofit/>
          </a:bodyPr>
          <a:lstStyle/>
          <a:p>
            <a:pPr marL="0" marR="0" lvl="0" indent="0" algn="l" rtl="0">
              <a:lnSpc>
                <a:spcPct val="90000"/>
              </a:lnSpc>
              <a:spcBef>
                <a:spcPts val="385"/>
              </a:spcBef>
              <a:spcAft>
                <a:spcPts val="0"/>
              </a:spcAft>
              <a:buClr>
                <a:srgbClr val="000000"/>
              </a:buClr>
              <a:buSzPts val="1100"/>
              <a:buFont typeface="Arial"/>
              <a:buNone/>
            </a:pPr>
            <a:r>
              <a:rPr lang="en-US" sz="1100"/>
              <a:t>1</a:t>
            </a:r>
            <a:r>
              <a:rPr lang="en-US" sz="1100" i="1"/>
              <a:t>7 APRNs, 39 Complex RNs, 74  HT, 5 MH staff, 1 RDH</a:t>
            </a:r>
            <a:endParaRPr sz="1100" i="1"/>
          </a:p>
          <a:p>
            <a:pPr marL="0" marR="0" lvl="0" indent="0" algn="l" rtl="0">
              <a:lnSpc>
                <a:spcPct val="90000"/>
              </a:lnSpc>
              <a:spcBef>
                <a:spcPts val="385"/>
              </a:spcBef>
              <a:spcAft>
                <a:spcPts val="0"/>
              </a:spcAft>
              <a:buClr>
                <a:srgbClr val="000000"/>
              </a:buClr>
              <a:buSzPts val="1100"/>
              <a:buFont typeface="Arial"/>
              <a:buNone/>
            </a:pPr>
            <a:r>
              <a:rPr lang="en-US" sz="1100"/>
              <a:t>Expansion to 11 </a:t>
            </a:r>
            <a:r>
              <a:rPr lang="en-US" sz="11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charter</a:t>
            </a:r>
            <a:r>
              <a:rPr lang="en-US" sz="1100"/>
              <a:t> schools with 11 health technicians, 4 RNs, 1 APRN and 1 program manager</a:t>
            </a:r>
            <a:endParaRPr sz="1100"/>
          </a:p>
        </p:txBody>
      </p:sp>
      <p:sp>
        <p:nvSpPr>
          <p:cNvPr id="143" name="Google Shape;143;g28d1aa5e302_0_7"/>
          <p:cNvSpPr/>
          <p:nvPr/>
        </p:nvSpPr>
        <p:spPr>
          <a:xfrm>
            <a:off x="6863899" y="5418604"/>
            <a:ext cx="2280300" cy="47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28d1aa5e302_0_7"/>
          <p:cNvSpPr txBox="1"/>
          <p:nvPr/>
        </p:nvSpPr>
        <p:spPr>
          <a:xfrm>
            <a:off x="6863899" y="5418604"/>
            <a:ext cx="2280300" cy="470700"/>
          </a:xfrm>
          <a:prstGeom prst="rect">
            <a:avLst/>
          </a:prstGeom>
          <a:noFill/>
          <a:ln>
            <a:noFill/>
          </a:ln>
        </p:spPr>
        <p:txBody>
          <a:bodyPr spcFirstLastPara="1" wrap="square" lIns="0" tIns="0" rIns="95250" bIns="0" anchor="ctr" anchorCtr="0">
            <a:noAutofit/>
          </a:bodyPr>
          <a:lstStyle/>
          <a:p>
            <a:pPr marL="0" marR="0" lvl="0" indent="0" algn="l" rtl="0">
              <a:lnSpc>
                <a:spcPct val="90000"/>
              </a:lnSpc>
              <a:spcBef>
                <a:spcPts val="0"/>
              </a:spcBef>
              <a:spcAft>
                <a:spcPts val="0"/>
              </a:spcAft>
              <a:buClr>
                <a:srgbClr val="000000"/>
              </a:buClr>
              <a:buSzPts val="1500"/>
              <a:buFont typeface="Arial"/>
              <a:buNone/>
            </a:pPr>
            <a:r>
              <a:rPr lang="en-US" sz="1500" b="1" i="0" u="none" strike="noStrike" cap="none">
                <a:solidFill>
                  <a:srgbClr val="0E9453"/>
                </a:solidFill>
                <a:latin typeface="Arial"/>
                <a:ea typeface="Arial"/>
                <a:cs typeface="Arial"/>
                <a:sym typeface="Arial"/>
              </a:rPr>
              <a:t>202</a:t>
            </a:r>
            <a:r>
              <a:rPr lang="en-US" sz="1500" b="1">
                <a:solidFill>
                  <a:srgbClr val="0E9453"/>
                </a:solidFill>
              </a:rPr>
              <a:t>3</a:t>
            </a:r>
            <a:endParaRPr>
              <a:solidFill>
                <a:srgbClr val="0E9453"/>
              </a:solidFill>
            </a:endParaRPr>
          </a:p>
        </p:txBody>
      </p:sp>
      <p:cxnSp>
        <p:nvCxnSpPr>
          <p:cNvPr id="145" name="Google Shape;145;g28d1aa5e302_0_7"/>
          <p:cNvCxnSpPr/>
          <p:nvPr/>
        </p:nvCxnSpPr>
        <p:spPr>
          <a:xfrm>
            <a:off x="6628809" y="4078879"/>
            <a:ext cx="0" cy="1339800"/>
          </a:xfrm>
          <a:prstGeom prst="straightConnector1">
            <a:avLst/>
          </a:prstGeom>
          <a:noFill/>
          <a:ln w="12700" cap="flat" cmpd="sng">
            <a:solidFill>
              <a:srgbClr val="0E9453"/>
            </a:solidFill>
            <a:prstDash val="dash"/>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90734cb778_0_6"/>
          <p:cNvSpPr/>
          <p:nvPr/>
        </p:nvSpPr>
        <p:spPr>
          <a:xfrm>
            <a:off x="6226350" y="5099100"/>
            <a:ext cx="2282400" cy="334800"/>
          </a:xfrm>
          <a:prstGeom prst="rect">
            <a:avLst/>
          </a:prstGeom>
          <a:solidFill>
            <a:srgbClr val="9CC9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CC96E"/>
              </a:solidFill>
              <a:latin typeface="Arial"/>
              <a:ea typeface="Arial"/>
              <a:cs typeface="Arial"/>
              <a:sym typeface="Arial"/>
            </a:endParaRPr>
          </a:p>
        </p:txBody>
      </p:sp>
      <p:sp>
        <p:nvSpPr>
          <p:cNvPr id="152" name="Google Shape;152;g290734cb778_0_6"/>
          <p:cNvSpPr/>
          <p:nvPr/>
        </p:nvSpPr>
        <p:spPr>
          <a:xfrm>
            <a:off x="3448500" y="5099100"/>
            <a:ext cx="2282400" cy="334800"/>
          </a:xfrm>
          <a:prstGeom prst="rect">
            <a:avLst/>
          </a:prstGeom>
          <a:solidFill>
            <a:srgbClr val="9CC9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CC96E"/>
              </a:solidFill>
              <a:latin typeface="Arial"/>
              <a:ea typeface="Arial"/>
              <a:cs typeface="Arial"/>
              <a:sym typeface="Arial"/>
            </a:endParaRPr>
          </a:p>
        </p:txBody>
      </p:sp>
      <p:sp>
        <p:nvSpPr>
          <p:cNvPr id="153" name="Google Shape;153;g290734cb778_0_6"/>
          <p:cNvSpPr/>
          <p:nvPr/>
        </p:nvSpPr>
        <p:spPr>
          <a:xfrm>
            <a:off x="670650" y="5099100"/>
            <a:ext cx="2282400" cy="334800"/>
          </a:xfrm>
          <a:prstGeom prst="rect">
            <a:avLst/>
          </a:prstGeom>
          <a:solidFill>
            <a:srgbClr val="9CC9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CC96E"/>
              </a:solidFill>
              <a:latin typeface="Arial"/>
              <a:ea typeface="Arial"/>
              <a:cs typeface="Arial"/>
              <a:sym typeface="Arial"/>
            </a:endParaRPr>
          </a:p>
        </p:txBody>
      </p:sp>
      <p:sp>
        <p:nvSpPr>
          <p:cNvPr id="154" name="Google Shape;154;g290734cb778_0_6"/>
          <p:cNvSpPr/>
          <p:nvPr/>
        </p:nvSpPr>
        <p:spPr>
          <a:xfrm>
            <a:off x="6226425" y="2467125"/>
            <a:ext cx="2282400" cy="334800"/>
          </a:xfrm>
          <a:prstGeom prst="rect">
            <a:avLst/>
          </a:prstGeom>
          <a:solidFill>
            <a:srgbClr val="9CC9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CC96E"/>
              </a:solidFill>
              <a:latin typeface="Arial"/>
              <a:ea typeface="Arial"/>
              <a:cs typeface="Arial"/>
              <a:sym typeface="Arial"/>
            </a:endParaRPr>
          </a:p>
        </p:txBody>
      </p:sp>
      <p:sp>
        <p:nvSpPr>
          <p:cNvPr id="155" name="Google Shape;155;g290734cb778_0_6"/>
          <p:cNvSpPr/>
          <p:nvPr/>
        </p:nvSpPr>
        <p:spPr>
          <a:xfrm>
            <a:off x="3448475" y="2467125"/>
            <a:ext cx="2282400" cy="334800"/>
          </a:xfrm>
          <a:prstGeom prst="rect">
            <a:avLst/>
          </a:prstGeom>
          <a:solidFill>
            <a:srgbClr val="9CC9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CC96E"/>
              </a:solidFill>
              <a:latin typeface="Arial"/>
              <a:ea typeface="Arial"/>
              <a:cs typeface="Arial"/>
              <a:sym typeface="Arial"/>
            </a:endParaRPr>
          </a:p>
        </p:txBody>
      </p:sp>
      <p:sp>
        <p:nvSpPr>
          <p:cNvPr id="156" name="Google Shape;156;g290734cb778_0_6"/>
          <p:cNvSpPr/>
          <p:nvPr/>
        </p:nvSpPr>
        <p:spPr>
          <a:xfrm>
            <a:off x="670525" y="2467125"/>
            <a:ext cx="2282400" cy="334800"/>
          </a:xfrm>
          <a:prstGeom prst="rect">
            <a:avLst/>
          </a:prstGeom>
          <a:solidFill>
            <a:srgbClr val="9CC96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9CC96E"/>
              </a:solidFill>
              <a:latin typeface="Arial"/>
              <a:ea typeface="Arial"/>
              <a:cs typeface="Arial"/>
              <a:sym typeface="Arial"/>
            </a:endParaRPr>
          </a:p>
        </p:txBody>
      </p:sp>
      <p:sp>
        <p:nvSpPr>
          <p:cNvPr id="157" name="Google Shape;157;g290734cb778_0_6"/>
          <p:cNvSpPr txBox="1"/>
          <p:nvPr/>
        </p:nvSpPr>
        <p:spPr>
          <a:xfrm>
            <a:off x="17675" y="23325"/>
            <a:ext cx="9144000" cy="81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Cambria"/>
              <a:ea typeface="Cambria"/>
              <a:cs typeface="Cambria"/>
              <a:sym typeface="Cambria"/>
            </a:endParaRPr>
          </a:p>
        </p:txBody>
      </p:sp>
      <p:sp>
        <p:nvSpPr>
          <p:cNvPr id="158" name="Google Shape;158;g290734cb778_0_6"/>
          <p:cNvSpPr txBox="1"/>
          <p:nvPr/>
        </p:nvSpPr>
        <p:spPr>
          <a:xfrm>
            <a:off x="17688" y="62275"/>
            <a:ext cx="91440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100"/>
              <a:buFont typeface="Arial"/>
              <a:buNone/>
            </a:pPr>
            <a:r>
              <a:rPr lang="en-US" sz="4600" b="1" i="0" u="none" strike="noStrike" cap="none" dirty="0">
                <a:solidFill>
                  <a:schemeClr val="accent3"/>
                </a:solidFill>
                <a:latin typeface="Calibri"/>
                <a:ea typeface="Calibri"/>
                <a:cs typeface="Calibri"/>
                <a:sym typeface="Calibri"/>
              </a:rPr>
              <a:t>School-Based Health Services</a:t>
            </a:r>
            <a:endParaRPr sz="4600" b="1" i="0" u="none" strike="noStrike" cap="none" dirty="0">
              <a:solidFill>
                <a:schemeClr val="accent3"/>
              </a:solidFill>
              <a:latin typeface="Calibri"/>
              <a:ea typeface="Calibri"/>
              <a:cs typeface="Calibri"/>
              <a:sym typeface="Calibri"/>
            </a:endParaRPr>
          </a:p>
        </p:txBody>
      </p:sp>
      <p:pic>
        <p:nvPicPr>
          <p:cNvPr id="159" name="Google Shape;159;g290734cb778_0_6"/>
          <p:cNvPicPr preferRelativeResize="0"/>
          <p:nvPr/>
        </p:nvPicPr>
        <p:blipFill rotWithShape="1">
          <a:blip r:embed="rId3">
            <a:alphaModFix/>
          </a:blip>
          <a:srcRect l="8708" t="8927" r="13043" b="14707"/>
          <a:stretch/>
        </p:blipFill>
        <p:spPr>
          <a:xfrm>
            <a:off x="670450" y="981463"/>
            <a:ext cx="2282476" cy="1485651"/>
          </a:xfrm>
          <a:prstGeom prst="rect">
            <a:avLst/>
          </a:prstGeom>
          <a:noFill/>
          <a:ln>
            <a:noFill/>
          </a:ln>
        </p:spPr>
      </p:pic>
      <p:pic>
        <p:nvPicPr>
          <p:cNvPr id="160" name="Google Shape;160;g290734cb778_0_6"/>
          <p:cNvPicPr preferRelativeResize="0"/>
          <p:nvPr/>
        </p:nvPicPr>
        <p:blipFill rotWithShape="1">
          <a:blip r:embed="rId4">
            <a:alphaModFix/>
          </a:blip>
          <a:srcRect b="5660"/>
          <a:stretch/>
        </p:blipFill>
        <p:spPr>
          <a:xfrm>
            <a:off x="6226413" y="981463"/>
            <a:ext cx="2282476" cy="1485653"/>
          </a:xfrm>
          <a:prstGeom prst="rect">
            <a:avLst/>
          </a:prstGeom>
          <a:noFill/>
          <a:ln>
            <a:noFill/>
          </a:ln>
        </p:spPr>
      </p:pic>
      <p:pic>
        <p:nvPicPr>
          <p:cNvPr id="161" name="Google Shape;161;g290734cb778_0_6"/>
          <p:cNvPicPr preferRelativeResize="0"/>
          <p:nvPr/>
        </p:nvPicPr>
        <p:blipFill rotWithShape="1">
          <a:blip r:embed="rId5">
            <a:alphaModFix/>
          </a:blip>
          <a:srcRect l="4767" r="4758"/>
          <a:stretch/>
        </p:blipFill>
        <p:spPr>
          <a:xfrm>
            <a:off x="670450" y="3613450"/>
            <a:ext cx="2282476" cy="1485650"/>
          </a:xfrm>
          <a:prstGeom prst="rect">
            <a:avLst/>
          </a:prstGeom>
          <a:noFill/>
          <a:ln>
            <a:noFill/>
          </a:ln>
        </p:spPr>
      </p:pic>
      <p:pic>
        <p:nvPicPr>
          <p:cNvPr id="162" name="Google Shape;162;g290734cb778_0_6"/>
          <p:cNvPicPr preferRelativeResize="0"/>
          <p:nvPr/>
        </p:nvPicPr>
        <p:blipFill rotWithShape="1">
          <a:blip r:embed="rId6">
            <a:alphaModFix/>
          </a:blip>
          <a:srcRect l="9801" r="9793"/>
          <a:stretch/>
        </p:blipFill>
        <p:spPr>
          <a:xfrm>
            <a:off x="3448400" y="3637875"/>
            <a:ext cx="2282475" cy="1485652"/>
          </a:xfrm>
          <a:prstGeom prst="rect">
            <a:avLst/>
          </a:prstGeom>
          <a:noFill/>
          <a:ln>
            <a:noFill/>
          </a:ln>
        </p:spPr>
      </p:pic>
      <p:pic>
        <p:nvPicPr>
          <p:cNvPr id="163" name="Google Shape;163;g290734cb778_0_6"/>
          <p:cNvPicPr preferRelativeResize="0"/>
          <p:nvPr/>
        </p:nvPicPr>
        <p:blipFill rotWithShape="1">
          <a:blip r:embed="rId7">
            <a:alphaModFix/>
          </a:blip>
          <a:srcRect t="1171" b="1171"/>
          <a:stretch/>
        </p:blipFill>
        <p:spPr>
          <a:xfrm>
            <a:off x="6226350" y="3637875"/>
            <a:ext cx="2282476" cy="1485652"/>
          </a:xfrm>
          <a:prstGeom prst="rect">
            <a:avLst/>
          </a:prstGeom>
          <a:noFill/>
          <a:ln>
            <a:noFill/>
          </a:ln>
        </p:spPr>
      </p:pic>
      <p:sp>
        <p:nvSpPr>
          <p:cNvPr id="164" name="Google Shape;164;g290734cb778_0_6"/>
          <p:cNvSpPr txBox="1"/>
          <p:nvPr/>
        </p:nvSpPr>
        <p:spPr>
          <a:xfrm>
            <a:off x="670525" y="2416725"/>
            <a:ext cx="2282400" cy="33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School Nursing</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p:txBody>
      </p:sp>
      <p:sp>
        <p:nvSpPr>
          <p:cNvPr id="165" name="Google Shape;165;g290734cb778_0_6"/>
          <p:cNvSpPr txBox="1"/>
          <p:nvPr/>
        </p:nvSpPr>
        <p:spPr>
          <a:xfrm>
            <a:off x="3448463" y="2416725"/>
            <a:ext cx="22824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Virtual Keiki Care</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p:txBody>
      </p:sp>
      <p:sp>
        <p:nvSpPr>
          <p:cNvPr id="166" name="Google Shape;166;g290734cb778_0_6"/>
          <p:cNvSpPr txBox="1"/>
          <p:nvPr/>
        </p:nvSpPr>
        <p:spPr>
          <a:xfrm>
            <a:off x="6140575" y="2416725"/>
            <a:ext cx="24540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8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Mental Health Services</a:t>
            </a:r>
            <a:r>
              <a:rPr lang="en-US" sz="1800" b="1" i="0" u="none" strike="noStrike" cap="none">
                <a:solidFill>
                  <a:schemeClr val="dk1"/>
                </a:solidFill>
                <a:latin typeface="Arial"/>
                <a:ea typeface="Arial"/>
                <a:cs typeface="Arial"/>
                <a:sym typeface="Arial"/>
              </a:rPr>
              <a:t> </a:t>
            </a:r>
            <a:endParaRPr sz="1800" b="1"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p:txBody>
      </p:sp>
      <p:sp>
        <p:nvSpPr>
          <p:cNvPr id="167" name="Google Shape;167;g290734cb778_0_6"/>
          <p:cNvSpPr txBox="1"/>
          <p:nvPr/>
        </p:nvSpPr>
        <p:spPr>
          <a:xfrm>
            <a:off x="3448438" y="5048700"/>
            <a:ext cx="22824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Health Hotline</a:t>
            </a:r>
            <a:endParaRPr sz="13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p:txBody>
      </p:sp>
      <p:sp>
        <p:nvSpPr>
          <p:cNvPr id="168" name="Google Shape;168;g290734cb778_0_6"/>
          <p:cNvSpPr txBox="1"/>
          <p:nvPr/>
        </p:nvSpPr>
        <p:spPr>
          <a:xfrm>
            <a:off x="670525" y="5080650"/>
            <a:ext cx="22824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Dental Services</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1" i="0" u="none" strike="noStrike" cap="none">
              <a:solidFill>
                <a:schemeClr val="dk1"/>
              </a:solidFill>
              <a:latin typeface="Arial"/>
              <a:ea typeface="Arial"/>
              <a:cs typeface="Arial"/>
              <a:sym typeface="Arial"/>
            </a:endParaRPr>
          </a:p>
        </p:txBody>
      </p:sp>
      <p:sp>
        <p:nvSpPr>
          <p:cNvPr id="169" name="Google Shape;169;g290734cb778_0_6"/>
          <p:cNvSpPr txBox="1"/>
          <p:nvPr/>
        </p:nvSpPr>
        <p:spPr>
          <a:xfrm>
            <a:off x="6226350" y="5080650"/>
            <a:ext cx="2282400" cy="43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solidFill>
                  <a:schemeClr val="dk1"/>
                </a:solidFill>
                <a:latin typeface="Arial"/>
                <a:ea typeface="Arial"/>
                <a:cs typeface="Arial"/>
                <a:sym typeface="Arial"/>
              </a:rPr>
              <a:t>Vaccines for Children</a:t>
            </a:r>
            <a:endParaRPr sz="15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700"/>
              <a:buFont typeface="Arial"/>
              <a:buNone/>
            </a:pPr>
            <a:endParaRPr sz="1700" b="1" i="0" u="none" strike="noStrike" cap="none">
              <a:solidFill>
                <a:schemeClr val="dk1"/>
              </a:solidFill>
              <a:latin typeface="Arial"/>
              <a:ea typeface="Arial"/>
              <a:cs typeface="Arial"/>
              <a:sym typeface="Arial"/>
            </a:endParaRPr>
          </a:p>
        </p:txBody>
      </p:sp>
      <p:sp>
        <p:nvSpPr>
          <p:cNvPr id="170" name="Google Shape;170;g290734cb778_0_6"/>
          <p:cNvSpPr txBox="1"/>
          <p:nvPr/>
        </p:nvSpPr>
        <p:spPr>
          <a:xfrm>
            <a:off x="6226425" y="2753250"/>
            <a:ext cx="228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Virtual apts. with Psychiatric Mental Health Nurse Practitioner</a:t>
            </a:r>
            <a:endParaRPr sz="1200" b="0" i="0" u="none" strike="noStrike" cap="none">
              <a:solidFill>
                <a:srgbClr val="000000"/>
              </a:solidFill>
              <a:latin typeface="Arial"/>
              <a:ea typeface="Arial"/>
              <a:cs typeface="Arial"/>
              <a:sym typeface="Arial"/>
            </a:endParaRPr>
          </a:p>
        </p:txBody>
      </p:sp>
      <p:sp>
        <p:nvSpPr>
          <p:cNvPr id="171" name="Google Shape;171;g290734cb778_0_6"/>
          <p:cNvSpPr txBox="1"/>
          <p:nvPr/>
        </p:nvSpPr>
        <p:spPr>
          <a:xfrm>
            <a:off x="3089700" y="5374475"/>
            <a:ext cx="30000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Monday through Friday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from 8 a.m. to 3 p.m.,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excluding holidays &amp; breaks</a:t>
            </a:r>
            <a:endParaRPr sz="1200" b="0" i="0" u="none" strike="noStrike" cap="none">
              <a:solidFill>
                <a:schemeClr val="dk1"/>
              </a:solidFill>
              <a:latin typeface="Arial"/>
              <a:ea typeface="Arial"/>
              <a:cs typeface="Arial"/>
              <a:sym typeface="Arial"/>
            </a:endParaRPr>
          </a:p>
        </p:txBody>
      </p:sp>
      <p:sp>
        <p:nvSpPr>
          <p:cNvPr id="172" name="Google Shape;172;g290734cb778_0_6"/>
          <p:cNvSpPr txBox="1"/>
          <p:nvPr/>
        </p:nvSpPr>
        <p:spPr>
          <a:xfrm>
            <a:off x="670650" y="5413150"/>
            <a:ext cx="228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Screenings and sealants for 2nd &amp; 3rd grade students with a </a:t>
            </a:r>
            <a:r>
              <a:rPr lang="en-US" sz="1200">
                <a:solidFill>
                  <a:schemeClr val="dk1"/>
                </a:solidFill>
              </a:rPr>
              <a:t>focus on Title I schools</a:t>
            </a:r>
            <a:endParaRPr sz="1200" b="0" i="0" u="none" strike="noStrike" cap="none">
              <a:solidFill>
                <a:schemeClr val="dk1"/>
              </a:solidFill>
              <a:latin typeface="Arial"/>
              <a:ea typeface="Arial"/>
              <a:cs typeface="Arial"/>
              <a:sym typeface="Arial"/>
            </a:endParaRPr>
          </a:p>
        </p:txBody>
      </p:sp>
      <p:sp>
        <p:nvSpPr>
          <p:cNvPr id="173" name="Google Shape;173;g290734cb778_0_6"/>
          <p:cNvSpPr txBox="1"/>
          <p:nvPr/>
        </p:nvSpPr>
        <p:spPr>
          <a:xfrm>
            <a:off x="619575" y="2751525"/>
            <a:ext cx="2419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Nurse Practitioners (APRN) &amp; Registered Nurses (RNs) </a:t>
            </a:r>
            <a:r>
              <a:rPr lang="en-US" sz="1200">
                <a:solidFill>
                  <a:schemeClr val="dk1"/>
                </a:solidFill>
              </a:rPr>
              <a:t>serve schools within a complex area or charter school</a:t>
            </a:r>
            <a:endParaRPr sz="1200" b="0" i="0" u="none" strike="noStrike" cap="none">
              <a:solidFill>
                <a:srgbClr val="000000"/>
              </a:solidFill>
              <a:latin typeface="Arial"/>
              <a:ea typeface="Arial"/>
              <a:cs typeface="Arial"/>
              <a:sym typeface="Arial"/>
            </a:endParaRPr>
          </a:p>
        </p:txBody>
      </p:sp>
      <p:pic>
        <p:nvPicPr>
          <p:cNvPr id="174" name="Google Shape;174;g290734cb778_0_6"/>
          <p:cNvPicPr preferRelativeResize="0"/>
          <p:nvPr/>
        </p:nvPicPr>
        <p:blipFill rotWithShape="1">
          <a:blip r:embed="rId8">
            <a:alphaModFix/>
          </a:blip>
          <a:srcRect b="5517"/>
          <a:stretch/>
        </p:blipFill>
        <p:spPr>
          <a:xfrm>
            <a:off x="3448475" y="1028763"/>
            <a:ext cx="2282399" cy="1438374"/>
          </a:xfrm>
          <a:prstGeom prst="rect">
            <a:avLst/>
          </a:prstGeom>
          <a:noFill/>
          <a:ln>
            <a:noFill/>
          </a:ln>
        </p:spPr>
      </p:pic>
      <p:sp>
        <p:nvSpPr>
          <p:cNvPr id="175" name="Google Shape;175;g290734cb778_0_6"/>
          <p:cNvSpPr txBox="1"/>
          <p:nvPr/>
        </p:nvSpPr>
        <p:spPr>
          <a:xfrm>
            <a:off x="3448475" y="2753525"/>
            <a:ext cx="228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Telehealth visits with Nurse Practitioner, facili</a:t>
            </a:r>
            <a:r>
              <a:rPr lang="en-US" sz="1200">
                <a:solidFill>
                  <a:schemeClr val="dk1"/>
                </a:solidFill>
              </a:rPr>
              <a:t>tated with RNs or Health Techs (HT)</a:t>
            </a:r>
            <a:endParaRPr sz="1200" b="0" i="0" u="none" strike="noStrike" cap="none">
              <a:solidFill>
                <a:srgbClr val="000000"/>
              </a:solidFill>
              <a:latin typeface="Arial"/>
              <a:ea typeface="Arial"/>
              <a:cs typeface="Arial"/>
              <a:sym typeface="Arial"/>
            </a:endParaRPr>
          </a:p>
        </p:txBody>
      </p:sp>
      <p:sp>
        <p:nvSpPr>
          <p:cNvPr id="176" name="Google Shape;176;g290734cb778_0_6"/>
          <p:cNvSpPr txBox="1"/>
          <p:nvPr/>
        </p:nvSpPr>
        <p:spPr>
          <a:xfrm>
            <a:off x="6226350" y="5404575"/>
            <a:ext cx="22824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Routine immunizations for students in KKP &amp; AMR Complex Area</a:t>
            </a:r>
            <a:endParaRPr sz="12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27c175d8b90_0_6"/>
          <p:cNvSpPr txBox="1">
            <a:spLocks noGrp="1"/>
          </p:cNvSpPr>
          <p:nvPr>
            <p:ph type="body" idx="1"/>
          </p:nvPr>
        </p:nvSpPr>
        <p:spPr>
          <a:xfrm>
            <a:off x="339275" y="1129400"/>
            <a:ext cx="8505900" cy="4878000"/>
          </a:xfrm>
          <a:prstGeom prst="rect">
            <a:avLst/>
          </a:prstGeom>
          <a:noFill/>
          <a:ln>
            <a:noFill/>
          </a:ln>
        </p:spPr>
        <p:txBody>
          <a:bodyPr spcFirstLastPara="1" wrap="square" lIns="91425" tIns="45700" rIns="91425" bIns="45700" anchor="t" anchorCtr="0">
            <a:normAutofit fontScale="92500" lnSpcReduction="20000"/>
          </a:bodyPr>
          <a:lstStyle/>
          <a:p>
            <a:pPr marL="457200" lvl="0" indent="-375443" algn="l" rtl="0">
              <a:lnSpc>
                <a:spcPct val="100000"/>
              </a:lnSpc>
              <a:spcBef>
                <a:spcPts val="400"/>
              </a:spcBef>
              <a:spcAft>
                <a:spcPts val="0"/>
              </a:spcAft>
              <a:buSzPct val="100000"/>
              <a:buChar char="•"/>
            </a:pPr>
            <a:r>
              <a:rPr lang="en-US" sz="2500" dirty="0"/>
              <a:t>All Hawaii Keiki staff completes </a:t>
            </a:r>
            <a:r>
              <a:rPr lang="en-US" sz="2500" u="sng" dirty="0">
                <a:solidFill>
                  <a:schemeClr val="hlink"/>
                </a:solidFill>
                <a:hlinkClick r:id="rId3"/>
              </a:rPr>
              <a:t>Asthma Basics</a:t>
            </a:r>
            <a:r>
              <a:rPr lang="en-US" sz="2500" dirty="0"/>
              <a:t> training by the American Lung Association within 30 days of being hired.</a:t>
            </a:r>
            <a:endParaRPr sz="2500" dirty="0"/>
          </a:p>
          <a:p>
            <a:pPr marL="457200" lvl="0" indent="0" algn="l" rtl="0">
              <a:lnSpc>
                <a:spcPct val="100000"/>
              </a:lnSpc>
              <a:spcBef>
                <a:spcPts val="400"/>
              </a:spcBef>
              <a:spcAft>
                <a:spcPts val="0"/>
              </a:spcAft>
              <a:buNone/>
            </a:pPr>
            <a:endParaRPr sz="2500" dirty="0"/>
          </a:p>
          <a:p>
            <a:pPr marL="457200" lvl="0" indent="-375443" algn="l" rtl="0">
              <a:lnSpc>
                <a:spcPct val="100000"/>
              </a:lnSpc>
              <a:spcBef>
                <a:spcPts val="400"/>
              </a:spcBef>
              <a:spcAft>
                <a:spcPts val="0"/>
              </a:spcAft>
              <a:buSzPct val="100000"/>
              <a:buChar char="•"/>
            </a:pPr>
            <a:r>
              <a:rPr lang="en-US" sz="2500" dirty="0"/>
              <a:t>This year we launched our school year with a training from the EPA for all the health techs on clean air and asthma.</a:t>
            </a:r>
            <a:endParaRPr sz="2500" dirty="0"/>
          </a:p>
          <a:p>
            <a:pPr marL="457200" lvl="0" indent="0" algn="l" rtl="0">
              <a:lnSpc>
                <a:spcPct val="100000"/>
              </a:lnSpc>
              <a:spcBef>
                <a:spcPts val="400"/>
              </a:spcBef>
              <a:spcAft>
                <a:spcPts val="0"/>
              </a:spcAft>
              <a:buNone/>
            </a:pPr>
            <a:endParaRPr sz="2500" dirty="0"/>
          </a:p>
          <a:p>
            <a:pPr marL="457200" lvl="0" indent="-375443" algn="l" rtl="0">
              <a:lnSpc>
                <a:spcPct val="100000"/>
              </a:lnSpc>
              <a:spcBef>
                <a:spcPts val="400"/>
              </a:spcBef>
              <a:spcAft>
                <a:spcPts val="0"/>
              </a:spcAft>
              <a:buSzPct val="100000"/>
              <a:buChar char="•"/>
            </a:pPr>
            <a:r>
              <a:rPr lang="en-US" sz="2500" dirty="0"/>
              <a:t>Other training our staff has implemented in schools</a:t>
            </a:r>
            <a:r>
              <a:rPr lang="en-US" sz="2500" dirty="0" smtClean="0"/>
              <a:t>:</a:t>
            </a:r>
          </a:p>
          <a:p>
            <a:pPr marL="81757" lvl="0" indent="0" algn="l" rtl="0">
              <a:lnSpc>
                <a:spcPct val="100000"/>
              </a:lnSpc>
              <a:spcBef>
                <a:spcPts val="400"/>
              </a:spcBef>
              <a:spcAft>
                <a:spcPts val="0"/>
              </a:spcAft>
              <a:buSzPct val="100000"/>
              <a:buNone/>
            </a:pPr>
            <a:endParaRPr sz="2500" dirty="0"/>
          </a:p>
          <a:p>
            <a:pPr marL="914400" lvl="1" indent="-331390" algn="l" rtl="0">
              <a:lnSpc>
                <a:spcPct val="100000"/>
              </a:lnSpc>
              <a:spcBef>
                <a:spcPts val="0"/>
              </a:spcBef>
              <a:spcAft>
                <a:spcPts val="0"/>
              </a:spcAft>
              <a:buSzPct val="100000"/>
              <a:buChar char="•"/>
            </a:pPr>
            <a:r>
              <a:rPr lang="en-US" sz="1750" u="sng" dirty="0">
                <a:solidFill>
                  <a:srgbClr val="0064F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Open Airways For Schools Facilitator</a:t>
            </a:r>
            <a:r>
              <a:rPr lang="en-US" sz="1750" u="sng" dirty="0">
                <a:solidFill>
                  <a:srgbClr val="0064F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r>
            <a:br>
              <a:rPr lang="en-US" sz="1750" u="sng" dirty="0">
                <a:solidFill>
                  <a:srgbClr val="0064FF"/>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br>
            <a:r>
              <a:rPr lang="en-US" sz="1750" dirty="0"/>
              <a:t>Open Airways For Schools facilitators are trained to help children learn to manage their asthma. The training includes basic information about asthma, modeling of appropriate skills, a thorough review of the curriculum and tips for working with children.</a:t>
            </a:r>
            <a:endParaRPr sz="1750" dirty="0"/>
          </a:p>
          <a:p>
            <a:pPr marL="914400" lvl="1" indent="-331390" algn="l" rtl="0">
              <a:lnSpc>
                <a:spcPct val="100000"/>
              </a:lnSpc>
              <a:spcBef>
                <a:spcPts val="0"/>
              </a:spcBef>
              <a:spcAft>
                <a:spcPts val="0"/>
              </a:spcAft>
              <a:buSzPct val="100000"/>
              <a:buChar char="•"/>
            </a:pPr>
            <a:r>
              <a:rPr lang="en-US" sz="1750" u="sng" dirty="0">
                <a:solidFill>
                  <a:srgbClr val="0064F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INDEPTH Facilitator</a:t>
            </a:r>
            <a:r>
              <a:rPr lang="en-US" sz="1750" u="sng" dirty="0">
                <a:solidFill>
                  <a:srgbClr val="0064F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r>
            <a:br>
              <a:rPr lang="en-US" sz="1750" u="sng" dirty="0">
                <a:solidFill>
                  <a:srgbClr val="0064FF"/>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br>
            <a:r>
              <a:rPr lang="en-US" sz="1750" dirty="0"/>
              <a:t>INDEPTH facilitators plan and implement an educational program for students as an alternative to suspension for violation of school tobacco, vaping, or nicotine use policies. </a:t>
            </a:r>
            <a:endParaRPr sz="1750" dirty="0"/>
          </a:p>
          <a:p>
            <a:pPr marL="914400" lvl="1" indent="-331390" algn="l" rtl="0">
              <a:lnSpc>
                <a:spcPct val="100000"/>
              </a:lnSpc>
              <a:spcBef>
                <a:spcPts val="0"/>
              </a:spcBef>
              <a:spcAft>
                <a:spcPts val="0"/>
              </a:spcAft>
              <a:buSzPct val="100000"/>
              <a:buChar char="•"/>
            </a:pPr>
            <a:r>
              <a:rPr lang="en-US" sz="1750" u="sng" dirty="0">
                <a:solidFill>
                  <a:srgbClr val="0064F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N-O-T Facilitator</a:t>
            </a:r>
            <a:r>
              <a:rPr lang="en-US" sz="1750" u="sng" dirty="0">
                <a:solidFill>
                  <a:srgbClr val="0064F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r>
            <a:br>
              <a:rPr lang="en-US" sz="1750" u="sng" dirty="0">
                <a:solidFill>
                  <a:srgbClr val="0064FF"/>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br>
            <a:r>
              <a:rPr lang="en-US" sz="1750" dirty="0"/>
              <a:t>Not On Tobacco® (N-O-T) facilitators lead the American Lung Association’s proven teen smoking and vaping cessation program. </a:t>
            </a:r>
            <a:endParaRPr sz="1750" dirty="0"/>
          </a:p>
          <a:p>
            <a:pPr marL="457200" lvl="0" indent="-228600" algn="l" rtl="0">
              <a:lnSpc>
                <a:spcPct val="100000"/>
              </a:lnSpc>
              <a:spcBef>
                <a:spcPts val="0"/>
              </a:spcBef>
              <a:spcAft>
                <a:spcPts val="0"/>
              </a:spcAft>
              <a:buClr>
                <a:schemeClr val="dk1"/>
              </a:buClr>
              <a:buSzPct val="100000"/>
              <a:buNone/>
            </a:pPr>
            <a:endParaRPr sz="1450" dirty="0"/>
          </a:p>
        </p:txBody>
      </p:sp>
      <p:sp>
        <p:nvSpPr>
          <p:cNvPr id="183" name="Google Shape;183;g27c175d8b90_0_6"/>
          <p:cNvSpPr txBox="1">
            <a:spLocks noGrp="1"/>
          </p:cNvSpPr>
          <p:nvPr>
            <p:ph type="title"/>
          </p:nvPr>
        </p:nvSpPr>
        <p:spPr>
          <a:xfrm>
            <a:off x="237300" y="0"/>
            <a:ext cx="8906700" cy="11295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1800"/>
              <a:buFont typeface="Arial"/>
              <a:buNone/>
            </a:pPr>
            <a:r>
              <a:rPr lang="en-US" sz="4200">
                <a:solidFill>
                  <a:srgbClr val="0A6720"/>
                </a:solidFill>
                <a:latin typeface="Calibri"/>
                <a:ea typeface="Calibri"/>
                <a:cs typeface="Calibri"/>
                <a:sym typeface="Calibri"/>
              </a:rPr>
              <a:t>Hawai’i Keiki Asthma Education Efforts</a:t>
            </a:r>
            <a:endParaRPr>
              <a:solidFill>
                <a:srgbClr val="0A672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g28fed5fcb97_0_0"/>
          <p:cNvPicPr preferRelativeResize="0"/>
          <p:nvPr/>
        </p:nvPicPr>
        <p:blipFill>
          <a:blip r:embed="rId3">
            <a:alphaModFix/>
          </a:blip>
          <a:stretch>
            <a:fillRect/>
          </a:stretch>
        </p:blipFill>
        <p:spPr>
          <a:xfrm>
            <a:off x="1568300" y="0"/>
            <a:ext cx="6007398" cy="61223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g28d1aa5e302_0_103"/>
          <p:cNvSpPr txBox="1">
            <a:spLocks noGrp="1"/>
          </p:cNvSpPr>
          <p:nvPr>
            <p:ph type="body" idx="1"/>
          </p:nvPr>
        </p:nvSpPr>
        <p:spPr>
          <a:xfrm>
            <a:off x="121175" y="1024675"/>
            <a:ext cx="4265100" cy="4982700"/>
          </a:xfrm>
          <a:prstGeom prst="rect">
            <a:avLst/>
          </a:prstGeom>
        </p:spPr>
        <p:txBody>
          <a:bodyPr spcFirstLastPara="1" wrap="square" lIns="91425" tIns="45700" rIns="91425" bIns="45700" anchor="t" anchorCtr="0">
            <a:normAutofit/>
          </a:bodyPr>
          <a:lstStyle/>
          <a:p>
            <a:pPr marL="457200" lvl="0" indent="-368300" algn="l" rtl="0">
              <a:spcBef>
                <a:spcPts val="400"/>
              </a:spcBef>
              <a:spcAft>
                <a:spcPts val="0"/>
              </a:spcAft>
              <a:buSzPts val="2200"/>
              <a:buChar char="•"/>
            </a:pPr>
            <a:r>
              <a:rPr lang="en-US" sz="2200"/>
              <a:t>Work with school staff, students, their parents and guardians and Public Health Nurses (PHN) on development of emergency action plans (EAP’s). </a:t>
            </a:r>
            <a:endParaRPr sz="2200"/>
          </a:p>
          <a:p>
            <a:pPr marL="457200" lvl="0" indent="0" algn="l" rtl="0">
              <a:spcBef>
                <a:spcPts val="400"/>
              </a:spcBef>
              <a:spcAft>
                <a:spcPts val="0"/>
              </a:spcAft>
              <a:buNone/>
            </a:pPr>
            <a:endParaRPr sz="2200"/>
          </a:p>
          <a:p>
            <a:pPr marL="457200" lvl="0" indent="-368300" algn="l" rtl="0">
              <a:spcBef>
                <a:spcPts val="400"/>
              </a:spcBef>
              <a:spcAft>
                <a:spcPts val="0"/>
              </a:spcAft>
              <a:buSzPts val="2200"/>
              <a:buChar char="•"/>
            </a:pPr>
            <a:r>
              <a:rPr lang="en-US" sz="2200"/>
              <a:t>Provide teaching to school staff and students on asthma.  </a:t>
            </a:r>
            <a:endParaRPr sz="2200"/>
          </a:p>
          <a:p>
            <a:pPr marL="457200" lvl="0" indent="0" algn="l" rtl="0">
              <a:spcBef>
                <a:spcPts val="400"/>
              </a:spcBef>
              <a:spcAft>
                <a:spcPts val="0"/>
              </a:spcAft>
              <a:buNone/>
            </a:pPr>
            <a:endParaRPr sz="2200"/>
          </a:p>
          <a:p>
            <a:pPr marL="457200" lvl="0" indent="-368300" algn="l" rtl="0">
              <a:spcBef>
                <a:spcPts val="400"/>
              </a:spcBef>
              <a:spcAft>
                <a:spcPts val="0"/>
              </a:spcAft>
              <a:buSzPts val="2200"/>
              <a:buChar char="•"/>
            </a:pPr>
            <a:r>
              <a:rPr lang="en-US" sz="2200"/>
              <a:t>Provide direct care for our asthmatic patients.</a:t>
            </a:r>
            <a:endParaRPr sz="2200"/>
          </a:p>
        </p:txBody>
      </p:sp>
      <p:sp>
        <p:nvSpPr>
          <p:cNvPr id="196" name="Google Shape;196;g28d1aa5e302_0_103"/>
          <p:cNvSpPr txBox="1">
            <a:spLocks noGrp="1"/>
          </p:cNvSpPr>
          <p:nvPr>
            <p:ph type="title"/>
          </p:nvPr>
        </p:nvSpPr>
        <p:spPr>
          <a:xfrm>
            <a:off x="457200" y="-295875"/>
            <a:ext cx="8229600" cy="14175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solidFill>
                  <a:schemeClr val="accent3"/>
                </a:solidFill>
              </a:rPr>
              <a:t>Direct Education</a:t>
            </a:r>
            <a:endParaRPr dirty="0">
              <a:solidFill>
                <a:schemeClr val="accent3"/>
              </a:solidFill>
            </a:endParaRPr>
          </a:p>
        </p:txBody>
      </p:sp>
      <p:sp>
        <p:nvSpPr>
          <p:cNvPr id="197" name="Google Shape;197;g28d1aa5e302_0_103"/>
          <p:cNvSpPr/>
          <p:nvPr/>
        </p:nvSpPr>
        <p:spPr>
          <a:xfrm>
            <a:off x="4572000" y="1850600"/>
            <a:ext cx="4067263" cy="2951080"/>
          </a:xfrm>
          <a:custGeom>
            <a:avLst/>
            <a:gdLst/>
            <a:ahLst/>
            <a:cxnLst/>
            <a:rect l="l" t="t" r="r" b="b"/>
            <a:pathLst>
              <a:path w="6533756" h="4355838" extrusionOk="0">
                <a:moveTo>
                  <a:pt x="0" y="0"/>
                </a:moveTo>
                <a:lnTo>
                  <a:pt x="6533756" y="0"/>
                </a:lnTo>
                <a:lnTo>
                  <a:pt x="6533756" y="4355837"/>
                </a:lnTo>
                <a:lnTo>
                  <a:pt x="0" y="4355837"/>
                </a:lnTo>
                <a:lnTo>
                  <a:pt x="0" y="0"/>
                </a:lnTo>
                <a:close/>
              </a:path>
            </a:pathLst>
          </a:custGeom>
          <a:blipFill rotWithShape="1">
            <a:blip r:embed="rId3">
              <a:alphaModFix/>
            </a:blip>
            <a:stretch>
              <a:fillRect/>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8fed5fcb97_0_7"/>
          <p:cNvSpPr txBox="1">
            <a:spLocks noGrp="1"/>
          </p:cNvSpPr>
          <p:nvPr>
            <p:ph type="body" idx="4294967295"/>
          </p:nvPr>
        </p:nvSpPr>
        <p:spPr>
          <a:xfrm>
            <a:off x="2785300" y="1802675"/>
            <a:ext cx="3681000" cy="3613200"/>
          </a:xfrm>
          <a:prstGeom prst="rect">
            <a:avLst/>
          </a:prstGeom>
        </p:spPr>
        <p:txBody>
          <a:bodyPr spcFirstLastPara="1" wrap="square" lIns="91425" tIns="45700" rIns="91425" bIns="45700" anchor="t" anchorCtr="0">
            <a:normAutofit fontScale="85000" lnSpcReduction="20000"/>
          </a:bodyPr>
          <a:lstStyle/>
          <a:p>
            <a:pPr marL="0" lvl="0" indent="0" algn="just" rtl="0">
              <a:spcBef>
                <a:spcPts val="400"/>
              </a:spcBef>
              <a:spcAft>
                <a:spcPts val="0"/>
              </a:spcAft>
              <a:buNone/>
            </a:pPr>
            <a:r>
              <a:rPr lang="en-US" dirty="0"/>
              <a:t>Hawaii Keiki partnered with the DOH to promote the Spring Control Asthma Campaign. </a:t>
            </a:r>
            <a:endParaRPr dirty="0"/>
          </a:p>
          <a:p>
            <a:pPr marL="0" lvl="0" indent="0" algn="l" rtl="0">
              <a:spcBef>
                <a:spcPts val="400"/>
              </a:spcBef>
              <a:spcAft>
                <a:spcPts val="0"/>
              </a:spcAft>
              <a:buNone/>
            </a:pPr>
            <a:endParaRPr dirty="0"/>
          </a:p>
          <a:p>
            <a:pPr marL="0" lvl="0" indent="0" algn="just" rtl="0">
              <a:spcBef>
                <a:spcPts val="400"/>
              </a:spcBef>
              <a:spcAft>
                <a:spcPts val="0"/>
              </a:spcAft>
              <a:buNone/>
            </a:pPr>
            <a:r>
              <a:rPr lang="en-US" dirty="0"/>
              <a:t>It ran from March to June, and included radio and televised interviews, digital, print and social media advertisements statewide directing public to the resource rich </a:t>
            </a:r>
            <a:r>
              <a:rPr lang="en-US" u="sng" dirty="0">
                <a:solidFill>
                  <a:schemeClr val="hlink"/>
                </a:solidFill>
                <a:hlinkClick r:id="rId3"/>
              </a:rPr>
              <a:t>website</a:t>
            </a:r>
            <a:r>
              <a:rPr lang="en-US" dirty="0"/>
              <a:t>.</a:t>
            </a:r>
            <a:endParaRPr dirty="0"/>
          </a:p>
          <a:p>
            <a:pPr marL="457200" lvl="0" indent="0" algn="l" rtl="0">
              <a:spcBef>
                <a:spcPts val="400"/>
              </a:spcBef>
              <a:spcAft>
                <a:spcPts val="0"/>
              </a:spcAft>
              <a:buNone/>
            </a:pPr>
            <a:endParaRPr dirty="0"/>
          </a:p>
        </p:txBody>
      </p:sp>
      <p:sp>
        <p:nvSpPr>
          <p:cNvPr id="204" name="Google Shape;204;g28fed5fcb97_0_7"/>
          <p:cNvSpPr txBox="1">
            <a:spLocks noGrp="1"/>
          </p:cNvSpPr>
          <p:nvPr>
            <p:ph type="title" idx="4294967295"/>
          </p:nvPr>
        </p:nvSpPr>
        <p:spPr>
          <a:xfrm>
            <a:off x="457200" y="273050"/>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dirty="0">
                <a:solidFill>
                  <a:schemeClr val="accent3"/>
                </a:solidFill>
              </a:rPr>
              <a:t>Control Asthma Campaign 2023</a:t>
            </a:r>
            <a:r>
              <a:rPr lang="en-US" dirty="0"/>
              <a:t>	</a:t>
            </a:r>
            <a:endParaRPr dirty="0"/>
          </a:p>
        </p:txBody>
      </p:sp>
      <p:pic>
        <p:nvPicPr>
          <p:cNvPr id="205" name="Google Shape;205;g28fed5fcb97_0_7"/>
          <p:cNvPicPr preferRelativeResize="0"/>
          <p:nvPr/>
        </p:nvPicPr>
        <p:blipFill>
          <a:blip r:embed="rId4">
            <a:alphaModFix/>
          </a:blip>
          <a:stretch>
            <a:fillRect/>
          </a:stretch>
        </p:blipFill>
        <p:spPr>
          <a:xfrm>
            <a:off x="6563300" y="1555400"/>
            <a:ext cx="2615627" cy="3941652"/>
          </a:xfrm>
          <a:prstGeom prst="rect">
            <a:avLst/>
          </a:prstGeom>
          <a:noFill/>
          <a:ln w="19050" cap="flat" cmpd="sng">
            <a:solidFill>
              <a:schemeClr val="dk2"/>
            </a:solidFill>
            <a:prstDash val="solid"/>
            <a:round/>
            <a:headEnd type="none" w="sm" len="sm"/>
            <a:tailEnd type="none" w="sm" len="sm"/>
          </a:ln>
        </p:spPr>
      </p:pic>
      <p:pic>
        <p:nvPicPr>
          <p:cNvPr id="206" name="Google Shape;206;g28fed5fcb97_0_7"/>
          <p:cNvPicPr preferRelativeResize="0"/>
          <p:nvPr/>
        </p:nvPicPr>
        <p:blipFill>
          <a:blip r:embed="rId5">
            <a:alphaModFix/>
          </a:blip>
          <a:stretch>
            <a:fillRect/>
          </a:stretch>
        </p:blipFill>
        <p:spPr>
          <a:xfrm>
            <a:off x="72681" y="1555400"/>
            <a:ext cx="2615620" cy="394169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Concourse">
  <a:themeElements>
    <a:clrScheme name="SONDH">
      <a:dk1>
        <a:srgbClr val="000000"/>
      </a:dk1>
      <a:lt1>
        <a:srgbClr val="FFFFFF"/>
      </a:lt1>
      <a:dk2>
        <a:srgbClr val="074014"/>
      </a:dk2>
      <a:lt2>
        <a:srgbClr val="0D7F29"/>
      </a:lt2>
      <a:accent1>
        <a:srgbClr val="7F7F7F"/>
      </a:accent1>
      <a:accent2>
        <a:srgbClr val="23BF42"/>
      </a:accent2>
      <a:accent3>
        <a:srgbClr val="187F2C"/>
      </a:accent3>
      <a:accent4>
        <a:srgbClr val="2FFF58"/>
      </a:accent4>
      <a:accent5>
        <a:srgbClr val="0C4016"/>
      </a:accent5>
      <a:accent6>
        <a:srgbClr val="2AE54F"/>
      </a:accent6>
      <a:hlink>
        <a:srgbClr val="0C4016"/>
      </a:hlink>
      <a:folHlink>
        <a:srgbClr val="187F2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1461</Words>
  <Application>Microsoft Office PowerPoint</Application>
  <PresentationFormat>On-screen Show (4:3)</PresentationFormat>
  <Paragraphs>145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Cambria</vt:lpstr>
      <vt:lpstr>Noto Sans Symbols</vt:lpstr>
      <vt:lpstr>Concourse</vt:lpstr>
      <vt:lpstr>Hawai’i Keiki- Asthma Strategies </vt:lpstr>
      <vt:lpstr>Objectives</vt:lpstr>
      <vt:lpstr>PowerPoint Presentation</vt:lpstr>
      <vt:lpstr>Hawai’i Keiki</vt:lpstr>
      <vt:lpstr>PowerPoint Presentation</vt:lpstr>
      <vt:lpstr>Hawai’i Keiki Asthma Education Efforts</vt:lpstr>
      <vt:lpstr>PowerPoint Presentation</vt:lpstr>
      <vt:lpstr>Direct Education</vt:lpstr>
      <vt:lpstr>Control Asthma Campaign 2023 </vt:lpstr>
      <vt:lpstr>PowerPoint Presentation</vt:lpstr>
      <vt:lpstr>Healthy Hawai’i Strategic Plan  Education Sector Objectives: Asthma</vt:lpstr>
      <vt:lpstr>Barriers </vt:lpstr>
      <vt:lpstr>Looking forward: Next Steps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Hawai’i Keiki- Asthma Strategies</dc:title>
  <dc:creator>Desiree Yamamoto</dc:creator>
  <cp:lastModifiedBy>Hawaii</cp:lastModifiedBy>
  <cp:revision>2</cp:revision>
  <dcterms:created xsi:type="dcterms:W3CDTF">2014-07-31T23:01:48Z</dcterms:created>
  <dcterms:modified xsi:type="dcterms:W3CDTF">2023-10-19T22:01:42Z</dcterms:modified>
</cp:coreProperties>
</file>